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366" r:id="rId3"/>
    <p:sldId id="256" r:id="rId4"/>
    <p:sldId id="258" r:id="rId5"/>
    <p:sldId id="365" r:id="rId6"/>
    <p:sldId id="259" r:id="rId7"/>
    <p:sldId id="275" r:id="rId8"/>
    <p:sldId id="267" r:id="rId9"/>
    <p:sldId id="363" r:id="rId10"/>
    <p:sldId id="274" r:id="rId11"/>
    <p:sldId id="309" r:id="rId12"/>
    <p:sldId id="297" r:id="rId13"/>
    <p:sldId id="307" r:id="rId14"/>
    <p:sldId id="367" r:id="rId15"/>
    <p:sldId id="362" r:id="rId16"/>
    <p:sldId id="360" r:id="rId17"/>
    <p:sldId id="368" r:id="rId18"/>
    <p:sldId id="364" r:id="rId19"/>
    <p:sldId id="373" r:id="rId20"/>
    <p:sldId id="384" r:id="rId21"/>
    <p:sldId id="382" r:id="rId22"/>
    <p:sldId id="381" r:id="rId23"/>
    <p:sldId id="371" r:id="rId24"/>
    <p:sldId id="271" r:id="rId25"/>
    <p:sldId id="372" r:id="rId26"/>
    <p:sldId id="374" r:id="rId27"/>
    <p:sldId id="369" r:id="rId28"/>
    <p:sldId id="346" r:id="rId29"/>
    <p:sldId id="3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0329F-37B4-6747-85B2-E7A6FD0A504D}" v="4" dt="2025-04-10T11:15:40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el, Francis" userId="00485b84-2a7b-4894-ab7f-f4639e018542" providerId="ADAL" clId="{2920329F-37B4-6747-85B2-E7A6FD0A504D}"/>
    <pc:docChg chg="undo custSel addSld modSld">
      <pc:chgData name="Prael, Francis" userId="00485b84-2a7b-4894-ab7f-f4639e018542" providerId="ADAL" clId="{2920329F-37B4-6747-85B2-E7A6FD0A504D}" dt="2025-04-10T11:15:40.661" v="14" actId="1076"/>
      <pc:docMkLst>
        <pc:docMk/>
      </pc:docMkLst>
      <pc:sldChg chg="addSp delSp modSp new mod modClrScheme chgLayout">
        <pc:chgData name="Prael, Francis" userId="00485b84-2a7b-4894-ab7f-f4639e018542" providerId="ADAL" clId="{2920329F-37B4-6747-85B2-E7A6FD0A504D}" dt="2025-04-10T11:15:40.661" v="14" actId="1076"/>
        <pc:sldMkLst>
          <pc:docMk/>
          <pc:sldMk cId="1377255329" sldId="385"/>
        </pc:sldMkLst>
        <pc:spChg chg="del mod ord">
          <ac:chgData name="Prael, Francis" userId="00485b84-2a7b-4894-ab7f-f4639e018542" providerId="ADAL" clId="{2920329F-37B4-6747-85B2-E7A6FD0A504D}" dt="2025-04-10T11:14:32.971" v="1" actId="700"/>
          <ac:spMkLst>
            <pc:docMk/>
            <pc:sldMk cId="1377255329" sldId="385"/>
            <ac:spMk id="2" creationId="{2FD5B5C1-0ECD-9925-4640-CC532518B19C}"/>
          </ac:spMkLst>
        </pc:spChg>
        <pc:spChg chg="del mod ord">
          <ac:chgData name="Prael, Francis" userId="00485b84-2a7b-4894-ab7f-f4639e018542" providerId="ADAL" clId="{2920329F-37B4-6747-85B2-E7A6FD0A504D}" dt="2025-04-10T11:14:32.971" v="1" actId="700"/>
          <ac:spMkLst>
            <pc:docMk/>
            <pc:sldMk cId="1377255329" sldId="385"/>
            <ac:spMk id="3" creationId="{92B2782A-51EC-7186-E7F2-C7B9758AB84F}"/>
          </ac:spMkLst>
        </pc:spChg>
        <pc:spChg chg="add mod ord">
          <ac:chgData name="Prael, Francis" userId="00485b84-2a7b-4894-ab7f-f4639e018542" providerId="ADAL" clId="{2920329F-37B4-6747-85B2-E7A6FD0A504D}" dt="2025-04-10T11:14:53.029" v="6"/>
          <ac:spMkLst>
            <pc:docMk/>
            <pc:sldMk cId="1377255329" sldId="385"/>
            <ac:spMk id="4" creationId="{D016C07A-4C63-4165-E404-BC43746ED6B5}"/>
          </ac:spMkLst>
        </pc:spChg>
        <pc:spChg chg="add mod ord">
          <ac:chgData name="Prael, Francis" userId="00485b84-2a7b-4894-ab7f-f4639e018542" providerId="ADAL" clId="{2920329F-37B4-6747-85B2-E7A6FD0A504D}" dt="2025-04-10T11:15:02.786" v="11" actId="122"/>
          <ac:spMkLst>
            <pc:docMk/>
            <pc:sldMk cId="1377255329" sldId="385"/>
            <ac:spMk id="5" creationId="{EE06EF5E-FC26-7537-A17A-A537B0DEFE1F}"/>
          </ac:spMkLst>
        </pc:spChg>
        <pc:picChg chg="add mod">
          <ac:chgData name="Prael, Francis" userId="00485b84-2a7b-4894-ab7f-f4639e018542" providerId="ADAL" clId="{2920329F-37B4-6747-85B2-E7A6FD0A504D}" dt="2025-04-10T11:15:40.661" v="14" actId="1076"/>
          <ac:picMkLst>
            <pc:docMk/>
            <pc:sldMk cId="1377255329" sldId="385"/>
            <ac:picMk id="6" creationId="{11FCAD82-0CAE-B411-DE04-3441580242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2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4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7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 noChangeArrowheads="1"/>
          </p:cNvSpPr>
          <p:nvPr>
            <p:ph idx="10"/>
          </p:nvPr>
        </p:nvSpPr>
        <p:spPr bwMode="auto">
          <a:xfrm>
            <a:off x="4372828" y="5679403"/>
            <a:ext cx="3461528" cy="36243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912" y="2262746"/>
            <a:ext cx="11116459" cy="1033969"/>
          </a:xfrm>
        </p:spPr>
        <p:txBody>
          <a:bodyPr/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23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19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3200" b="1" cap="all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4758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6806" y="109620"/>
            <a:ext cx="9027836" cy="715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0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6806" y="109620"/>
            <a:ext cx="9027836" cy="715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srgbClr val="0B3D5B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531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gios_template-no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6806" y="109620"/>
            <a:ext cx="9027836" cy="71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590633"/>
            <a:ext cx="10972800" cy="45355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9405257" y="130629"/>
            <a:ext cx="2549236" cy="629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5" descr="agios_template-no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964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115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116008"/>
            <a:ext cx="4011084" cy="921993"/>
          </a:xfrm>
        </p:spPr>
        <p:txBody>
          <a:bodyPr anchor="b"/>
          <a:lstStyle>
            <a:lvl1pPr algn="l"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103181"/>
            <a:ext cx="6815667" cy="50229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052429"/>
            <a:ext cx="4011084" cy="40737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97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65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92975"/>
            <a:ext cx="7315200" cy="3534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93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153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081759"/>
            <a:ext cx="2743200" cy="5044404"/>
          </a:xfrm>
        </p:spPr>
        <p:txBody>
          <a:bodyPr vert="eaVert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093517"/>
            <a:ext cx="8026400" cy="50326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4218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B3D5B"/>
              </a:solidFill>
              <a:ea typeface="ＭＳ Ｐゴシック" pitchFamily="96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1BD95D-C56D-44F9-92F6-D59C17140035}" type="slidenum">
              <a:rPr lang="en-US">
                <a:solidFill>
                  <a:srgbClr val="0B3D5B"/>
                </a:solidFill>
                <a:ea typeface="ＭＳ Ｐゴシック" pitchFamily="96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B3D5B"/>
              </a:solidFill>
              <a:ea typeface="ＭＳ Ｐゴシック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390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 noChangeArrowheads="1"/>
          </p:cNvSpPr>
          <p:nvPr>
            <p:ph idx="10"/>
          </p:nvPr>
        </p:nvSpPr>
        <p:spPr bwMode="auto">
          <a:xfrm>
            <a:off x="4372828" y="5679403"/>
            <a:ext cx="3461528" cy="36243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6912" y="2262746"/>
            <a:ext cx="11116459" cy="1033969"/>
          </a:xfrm>
        </p:spPr>
        <p:txBody>
          <a:bodyPr/>
          <a:lstStyle>
            <a:lvl1pPr algn="ctr"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29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6806" y="109620"/>
            <a:ext cx="9027836" cy="715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2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06806" y="109620"/>
            <a:ext cx="9027836" cy="715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745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gios_template-noba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6806" y="109620"/>
            <a:ext cx="9027836" cy="7159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590633"/>
            <a:ext cx="10972800" cy="453553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46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9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8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0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9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3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6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8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41FA6-9DEA-4CF4-9037-9FCFE6E7FB92}" type="datetimeFigureOut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Byron DeLaBarre, PhD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BB6C-F790-426B-ABE3-B1297E0102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7434" y="133350"/>
            <a:ext cx="91143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3375"/>
            <a:ext cx="10972800" cy="452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30" name="Text Box 9"/>
          <p:cNvSpPr txBox="1">
            <a:spLocks noChangeArrowheads="1"/>
          </p:cNvSpPr>
          <p:nvPr/>
        </p:nvSpPr>
        <p:spPr bwMode="auto">
          <a:xfrm>
            <a:off x="10007600" y="6589713"/>
            <a:ext cx="2133600" cy="228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96" charset="-128"/>
              </a:defRPr>
            </a:lvl9pPr>
          </a:lstStyle>
          <a:p>
            <a:pPr algn="r" eaLnBrk="1" fontAlgn="base" hangingPunct="1">
              <a:spcBef>
                <a:spcPct val="50000"/>
              </a:spcBef>
              <a:spcAft>
                <a:spcPct val="0"/>
              </a:spcAft>
            </a:pPr>
            <a:fld id="{0B9FEEA7-F19B-41C0-AD75-307CEFA0A4CD}" type="slidenum">
              <a:rPr lang="en-US" sz="900">
                <a:solidFill>
                  <a:srgbClr val="7EA6BB"/>
                </a:solidFill>
              </a:rPr>
              <a:pPr algn="r" eaLnBrk="1" fontAlgn="base" hangingPunct="1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sz="900">
              <a:solidFill>
                <a:srgbClr val="7EA6BB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B3D5B">
                  <a:tint val="75000"/>
                </a:srgbClr>
              </a:solidFill>
              <a:ea typeface="ＭＳ Ｐゴシック" pitchFamily="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30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Calibri"/>
          <a:ea typeface="ＭＳ Ｐゴシック" charset="0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charset="0"/>
          <a:ea typeface="ＭＳ Ｐゴシック" charset="0"/>
          <a:cs typeface="Arial Narrow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charset="0"/>
          <a:ea typeface="ＭＳ Ｐゴシック" charset="0"/>
          <a:cs typeface="Arial Narrow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charset="0"/>
          <a:ea typeface="ＭＳ Ｐゴシック" charset="0"/>
          <a:cs typeface="Arial Narrow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charset="0"/>
          <a:ea typeface="ＭＳ Ｐゴシック" charset="0"/>
          <a:cs typeface="Arial Narrow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folHlink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folHlink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folHlink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folHlink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96" charset="2"/>
        <a:buChar char="§"/>
        <a:defRPr sz="2000">
          <a:solidFill>
            <a:schemeClr val="accent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100000"/>
        <a:buFont typeface="Lucida Grande" pitchFamily="96" charset="0"/>
        <a:buChar char="-"/>
        <a:defRPr>
          <a:solidFill>
            <a:schemeClr val="bg2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bg2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Lucida Grande" pitchFamily="96" charset="0"/>
        <a:buChar char="›"/>
        <a:defRPr>
          <a:solidFill>
            <a:schemeClr val="bg2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bg2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file:///Users/praelf/Library/CloudStorage/OneDrive-BristolMyersSquibb/conferences/2025-rdkit-ugm/slides/compiled/d1s3p2_mldl.pptx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78C7-F7D3-D8FD-4899-A58B695CF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440" y="2004695"/>
            <a:ext cx="10363200" cy="1470025"/>
          </a:xfrm>
        </p:spPr>
        <p:txBody>
          <a:bodyPr>
            <a:noAutofit/>
          </a:bodyPr>
          <a:lstStyle/>
          <a:p>
            <a:r>
              <a:rPr lang="en-US" sz="3600" dirty="0"/>
              <a:t>Using RDKIT in an ML-Workflow to Identify Small Molecule Binding Sites Across the Human (or any) Proteome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91952-A0E8-3B3B-C8A5-6D44F246E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221480"/>
            <a:ext cx="8534400" cy="1752600"/>
          </a:xfrm>
        </p:spPr>
        <p:txBody>
          <a:bodyPr/>
          <a:lstStyle/>
          <a:p>
            <a:r>
              <a:rPr lang="en-US" dirty="0"/>
              <a:t>Byron DeLaBarre</a:t>
            </a:r>
          </a:p>
          <a:p>
            <a:r>
              <a:rPr lang="en-US" dirty="0"/>
              <a:t>“The Consulting Biochemist”</a:t>
            </a:r>
          </a:p>
          <a:p>
            <a:r>
              <a:rPr lang="en-US" dirty="0"/>
              <a:t>RDKIT UGM 10 April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0CCE7-9C3C-B166-9ADD-03F21ED05231}"/>
              </a:ext>
            </a:extLst>
          </p:cNvPr>
          <p:cNvSpPr txBox="1"/>
          <p:nvPr/>
        </p:nvSpPr>
        <p:spPr>
          <a:xfrm>
            <a:off x="487973" y="6211765"/>
            <a:ext cx="435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byron.delabarre@consultingbiochemist.com</a:t>
            </a:r>
          </a:p>
        </p:txBody>
      </p:sp>
    </p:spTree>
    <p:extLst>
      <p:ext uri="{BB962C8B-B14F-4D97-AF65-F5344CB8AC3E}">
        <p14:creationId xmlns:p14="http://schemas.microsoft.com/office/powerpoint/2010/main" val="215968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21F692-3588-2164-1BFE-9DDD9D9A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234" y="160142"/>
            <a:ext cx="6674943" cy="1143000"/>
          </a:xfrm>
        </p:spPr>
        <p:txBody>
          <a:bodyPr>
            <a:normAutofit/>
          </a:bodyPr>
          <a:lstStyle/>
          <a:p>
            <a:r>
              <a:rPr lang="en-US" sz="2800" dirty="0"/>
              <a:t>Objective Grouping is Critical: </a:t>
            </a:r>
            <a:br>
              <a:rPr lang="en-US" sz="2800" dirty="0"/>
            </a:br>
            <a:r>
              <a:rPr lang="en-US" sz="2800" dirty="0"/>
              <a:t>A “Trust But Verify” Analysis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97BE25-E556-F36C-C640-5BFCF457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089" y="1630294"/>
            <a:ext cx="4856480" cy="46684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Silhouette analysis is looped with iterative t-SNE perplexity to quickly find the best perplexity/group size setting</a:t>
            </a:r>
          </a:p>
          <a:p>
            <a:endParaRPr lang="en-US" dirty="0"/>
          </a:p>
          <a:p>
            <a:r>
              <a:rPr lang="en-US" dirty="0"/>
              <a:t>Silhouette analysis:</a:t>
            </a:r>
          </a:p>
          <a:p>
            <a:pPr lvl="1"/>
            <a:r>
              <a:rPr lang="en-US" dirty="0"/>
              <a:t>Consider a range of potential groups</a:t>
            </a:r>
          </a:p>
          <a:p>
            <a:pPr lvl="1"/>
            <a:r>
              <a:rPr lang="en-US" dirty="0"/>
              <a:t>Scores all elements from -1 to 1 on their inclusion in a particular cluster</a:t>
            </a:r>
          </a:p>
          <a:p>
            <a:pPr lvl="1"/>
            <a:r>
              <a:rPr lang="en-US" i="1" dirty="0"/>
              <a:t>Averaged score of all elements provides an objective clustering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76D65-C469-8CBC-C974-0727E1A1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4" y="5030587"/>
            <a:ext cx="2207384" cy="133403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4C09289-E8DD-B7B7-70FF-F614451C50DA}"/>
              </a:ext>
            </a:extLst>
          </p:cNvPr>
          <p:cNvGrpSpPr/>
          <p:nvPr/>
        </p:nvGrpSpPr>
        <p:grpSpPr>
          <a:xfrm>
            <a:off x="3072102" y="4350873"/>
            <a:ext cx="2845437" cy="2436747"/>
            <a:chOff x="2955923" y="4395765"/>
            <a:chExt cx="2845437" cy="243674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8B838C3-D3FC-83CE-8792-BBB0342D3920}"/>
                </a:ext>
              </a:extLst>
            </p:cNvPr>
            <p:cNvGrpSpPr/>
            <p:nvPr/>
          </p:nvGrpSpPr>
          <p:grpSpPr>
            <a:xfrm>
              <a:off x="2955923" y="4395765"/>
              <a:ext cx="2845437" cy="2436747"/>
              <a:chOff x="2955923" y="4395765"/>
              <a:chExt cx="2845437" cy="243674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9D17BDA-7ED1-E3CE-475E-68DA71F60046}"/>
                  </a:ext>
                </a:extLst>
              </p:cNvPr>
              <p:cNvSpPr/>
              <p:nvPr/>
            </p:nvSpPr>
            <p:spPr>
              <a:xfrm>
                <a:off x="3455668" y="4395765"/>
                <a:ext cx="2306320" cy="985519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Perplexity</a:t>
                </a:r>
              </a:p>
              <a:p>
                <a:pPr algn="ctr"/>
                <a:r>
                  <a:rPr lang="en-US" dirty="0"/>
                  <a:t>Fine sample</a:t>
                </a:r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9FBAB902-7F8A-CA1D-1B93-C78009EA226E}"/>
                  </a:ext>
                </a:extLst>
              </p:cNvPr>
              <p:cNvSpPr/>
              <p:nvPr/>
            </p:nvSpPr>
            <p:spPr>
              <a:xfrm>
                <a:off x="4466588" y="5453583"/>
                <a:ext cx="284480" cy="44811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859C6D-4E6D-4370-44EF-BE363492289C}"/>
                  </a:ext>
                </a:extLst>
              </p:cNvPr>
              <p:cNvSpPr/>
              <p:nvPr/>
            </p:nvSpPr>
            <p:spPr>
              <a:xfrm>
                <a:off x="3495040" y="5973993"/>
                <a:ext cx="2306320" cy="858519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Silhouette grouping  5-40</a:t>
                </a:r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95736C65-23B4-4C83-3601-956F0592C78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435732" y="5408715"/>
                <a:ext cx="1514729" cy="474347"/>
              </a:xfrm>
              <a:prstGeom prst="bentConnector3">
                <a:avLst>
                  <a:gd name="adj1" fmla="val 1035"/>
                </a:avLst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EE19DD4-3BDE-229D-3885-D50038DC2F47}"/>
                </a:ext>
              </a:extLst>
            </p:cNvPr>
            <p:cNvCxnSpPr>
              <a:cxnSpLocks/>
            </p:cNvCxnSpPr>
            <p:nvPr/>
          </p:nvCxnSpPr>
          <p:spPr>
            <a:xfrm>
              <a:off x="2975606" y="4899755"/>
              <a:ext cx="4743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FFA91BA-53C5-B7E0-8A97-974A631B05DF}"/>
              </a:ext>
            </a:extLst>
          </p:cNvPr>
          <p:cNvGrpSpPr/>
          <p:nvPr/>
        </p:nvGrpSpPr>
        <p:grpSpPr>
          <a:xfrm>
            <a:off x="3032729" y="1399388"/>
            <a:ext cx="2845437" cy="2436747"/>
            <a:chOff x="6176581" y="1421512"/>
            <a:chExt cx="2845437" cy="243674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9C5960-5235-13D6-7516-3DBCB795E885}"/>
                </a:ext>
              </a:extLst>
            </p:cNvPr>
            <p:cNvSpPr/>
            <p:nvPr/>
          </p:nvSpPr>
          <p:spPr>
            <a:xfrm>
              <a:off x="6676326" y="1421512"/>
              <a:ext cx="2306320" cy="98551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Perplexity</a:t>
              </a:r>
            </a:p>
            <a:p>
              <a:pPr algn="ctr"/>
              <a:r>
                <a:rPr lang="en-US" dirty="0"/>
                <a:t>Sample around PCA cut off</a:t>
              </a: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16DA242-326F-4DA2-F280-28A207FB7774}"/>
                </a:ext>
              </a:extLst>
            </p:cNvPr>
            <p:cNvSpPr/>
            <p:nvPr/>
          </p:nvSpPr>
          <p:spPr>
            <a:xfrm>
              <a:off x="7687246" y="2479330"/>
              <a:ext cx="284480" cy="44811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09D2C2-D2EA-D331-106F-AB3F381729E9}"/>
                </a:ext>
              </a:extLst>
            </p:cNvPr>
            <p:cNvSpPr/>
            <p:nvPr/>
          </p:nvSpPr>
          <p:spPr>
            <a:xfrm>
              <a:off x="6715698" y="2999740"/>
              <a:ext cx="2306320" cy="85851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Silhouette grouping  5-40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405867DD-BC40-14F3-19BA-23A4AC7C3B9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656390" y="2434462"/>
              <a:ext cx="1514729" cy="474347"/>
            </a:xfrm>
            <a:prstGeom prst="bentConnector3">
              <a:avLst>
                <a:gd name="adj1" fmla="val 1035"/>
              </a:avLst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F5D8B39-F857-68B8-161B-75706AEEB9D2}"/>
                </a:ext>
              </a:extLst>
            </p:cNvPr>
            <p:cNvCxnSpPr>
              <a:cxnSpLocks/>
            </p:cNvCxnSpPr>
            <p:nvPr/>
          </p:nvCxnSpPr>
          <p:spPr>
            <a:xfrm>
              <a:off x="6196264" y="1925502"/>
              <a:ext cx="47434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87FA6BF2-7FBF-7D00-AD4E-4C0CE1674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7" y="420142"/>
            <a:ext cx="1691441" cy="16914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D61514-4428-0FEB-8DD8-33EE921AB226}"/>
              </a:ext>
            </a:extLst>
          </p:cNvPr>
          <p:cNvSpPr txBox="1"/>
          <p:nvPr/>
        </p:nvSpPr>
        <p:spPr>
          <a:xfrm>
            <a:off x="2771013" y="1445628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 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D52AA2-8483-49DF-916D-F4C769F0492C}"/>
              </a:ext>
            </a:extLst>
          </p:cNvPr>
          <p:cNvSpPr txBox="1"/>
          <p:nvPr/>
        </p:nvSpPr>
        <p:spPr>
          <a:xfrm>
            <a:off x="2771077" y="4385881"/>
            <a:ext cx="88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 II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096189-F9C5-7DF8-F5AD-3B5E6B146E73}"/>
              </a:ext>
            </a:extLst>
          </p:cNvPr>
          <p:cNvGrpSpPr/>
          <p:nvPr/>
        </p:nvGrpSpPr>
        <p:grpSpPr>
          <a:xfrm>
            <a:off x="138105" y="2207766"/>
            <a:ext cx="2341554" cy="2442467"/>
            <a:chOff x="124475" y="2966224"/>
            <a:chExt cx="2341554" cy="24424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3F4049-C8EB-6462-B943-9B01B7DF3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159" y="3022213"/>
              <a:ext cx="2212331" cy="2302286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9397A7-507F-7113-3C83-F4057F7455F5}"/>
                </a:ext>
              </a:extLst>
            </p:cNvPr>
            <p:cNvSpPr/>
            <p:nvPr/>
          </p:nvSpPr>
          <p:spPr>
            <a:xfrm>
              <a:off x="124475" y="2966224"/>
              <a:ext cx="2341554" cy="24424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13BA60-8474-B4D0-5263-9CF7CBCF4A99}"/>
              </a:ext>
            </a:extLst>
          </p:cNvPr>
          <p:cNvSpPr/>
          <p:nvPr/>
        </p:nvSpPr>
        <p:spPr>
          <a:xfrm>
            <a:off x="289293" y="4948813"/>
            <a:ext cx="2341554" cy="14280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3C66D53-A742-CFA1-6FAA-DD63429AE7CC}"/>
              </a:ext>
            </a:extLst>
          </p:cNvPr>
          <p:cNvCxnSpPr/>
          <p:nvPr/>
        </p:nvCxnSpPr>
        <p:spPr>
          <a:xfrm>
            <a:off x="6096000" y="6358361"/>
            <a:ext cx="1371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49F3A25-ED0D-BDBF-2821-9AFFCE962B37}"/>
              </a:ext>
            </a:extLst>
          </p:cNvPr>
          <p:cNvSpPr txBox="1"/>
          <p:nvPr/>
        </p:nvSpPr>
        <p:spPr>
          <a:xfrm>
            <a:off x="7554188" y="6173694"/>
            <a:ext cx="4294381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Select optimal perplexity and group setting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9C63EB-06DE-DD78-7E93-E0A16F091805}"/>
              </a:ext>
            </a:extLst>
          </p:cNvPr>
          <p:cNvSpPr txBox="1"/>
          <p:nvPr/>
        </p:nvSpPr>
        <p:spPr>
          <a:xfrm>
            <a:off x="6310325" y="5999928"/>
            <a:ext cx="94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 III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7AD42ED-42D3-3FE0-0C54-961FE0120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98" y="2380774"/>
            <a:ext cx="2289422" cy="216566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29FEFE5-D0BB-FF68-2305-C11128759B2C}"/>
              </a:ext>
            </a:extLst>
          </p:cNvPr>
          <p:cNvSpPr txBox="1"/>
          <p:nvPr/>
        </p:nvSpPr>
        <p:spPr>
          <a:xfrm>
            <a:off x="900013" y="6389137"/>
            <a:ext cx="89421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# Clusters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410155-B00E-53BD-04DB-DAB89A276AB8}"/>
              </a:ext>
            </a:extLst>
          </p:cNvPr>
          <p:cNvSpPr txBox="1"/>
          <p:nvPr/>
        </p:nvSpPr>
        <p:spPr>
          <a:xfrm rot="16200000">
            <a:off x="-569980" y="5543717"/>
            <a:ext cx="136960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Silhouette Score</a:t>
            </a:r>
          </a:p>
        </p:txBody>
      </p:sp>
    </p:spTree>
    <p:extLst>
      <p:ext uri="{BB962C8B-B14F-4D97-AF65-F5344CB8AC3E}">
        <p14:creationId xmlns:p14="http://schemas.microsoft.com/office/powerpoint/2010/main" val="21442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982BB-8EBC-51F5-B3A0-F33C64DB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335598"/>
            <a:ext cx="811784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View of Silhouette Analysis With Automated Grouping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92E45-05F2-C178-B3F7-030E8077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5465"/>
            <a:ext cx="12192000" cy="4786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D758B-2C44-0FAF-83B7-9D75FE291AF7}"/>
              </a:ext>
            </a:extLst>
          </p:cNvPr>
          <p:cNvSpPr txBox="1"/>
          <p:nvPr/>
        </p:nvSpPr>
        <p:spPr>
          <a:xfrm>
            <a:off x="8087361" y="3870960"/>
            <a:ext cx="302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separation enhanced via ‘late exaggeration’</a:t>
            </a:r>
          </a:p>
        </p:txBody>
      </p:sp>
    </p:spTree>
    <p:extLst>
      <p:ext uri="{BB962C8B-B14F-4D97-AF65-F5344CB8AC3E}">
        <p14:creationId xmlns:p14="http://schemas.microsoft.com/office/powerpoint/2010/main" val="1009277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B642FD-44BA-1FE2-149A-C9B847438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162"/>
            <a:ext cx="12192000" cy="4786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41B66-F3DA-7451-754C-F750B648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of 10% of the Human Proteome Represented as PH4s</a:t>
            </a:r>
          </a:p>
        </p:txBody>
      </p:sp>
    </p:spTree>
    <p:extLst>
      <p:ext uri="{BB962C8B-B14F-4D97-AF65-F5344CB8AC3E}">
        <p14:creationId xmlns:p14="http://schemas.microsoft.com/office/powerpoint/2010/main" val="1469429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A666B5-FA49-0C67-EE8E-9375D70F2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far…..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3239E0-F6ED-5815-9307-A901B982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2210"/>
            <a:ext cx="109728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 random draw constituting 10% of the AF2 database was used to generate a library of pockets and their associated pharmacophores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These were then clustered  into a representative set of PH4s that are  an ~250x reduction in complexity from the original protein 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All very nice…but how do we confirm that we are doing something aligned with reality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2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8EE82D5-20D2-D515-D0AF-6882C6305814}"/>
              </a:ext>
            </a:extLst>
          </p:cNvPr>
          <p:cNvSpPr txBox="1"/>
          <p:nvPr/>
        </p:nvSpPr>
        <p:spPr>
          <a:xfrm>
            <a:off x="421658" y="5232353"/>
            <a:ext cx="112787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Gygi’s group screened the full set of proteins detectable from 3 different human cell lines using a small covalent library</a:t>
            </a:r>
          </a:p>
          <a:p>
            <a:r>
              <a:rPr lang="en-US" dirty="0"/>
              <a:t>This work was a technical tour de force that represent a &gt;40x jump in screening throughput</a:t>
            </a:r>
          </a:p>
          <a:p>
            <a:r>
              <a:rPr lang="en-US" dirty="0"/>
              <a:t>More importantly – they published all of their experimental results in a relatively easy access format.</a:t>
            </a:r>
          </a:p>
          <a:p>
            <a:endParaRPr lang="en-US" b="0" i="0" dirty="0">
              <a:effectLst/>
              <a:latin typeface="Times New Roman" panose="02020603050405020304" pitchFamily="18" charset="0"/>
            </a:endParaRPr>
          </a:p>
          <a:p>
            <a:r>
              <a:rPr lang="en-US" b="0" i="0" dirty="0">
                <a:effectLst/>
                <a:latin typeface="Times New Roman" panose="02020603050405020304" pitchFamily="18" charset="0"/>
              </a:rPr>
              <a:t>(Nat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Biotechnol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. 2021 May ; 39(5): 630–641. doi:10.1038/s41587-020-00778-3)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3C745-6F4B-0E76-5775-2B984AADE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Gygi Electrophile Dataset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9722FC-0890-C499-52B3-8015C88A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56" y="1764357"/>
            <a:ext cx="7452575" cy="25962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5D3677-6141-EFD2-99D3-DBDE03444EF0}"/>
              </a:ext>
            </a:extLst>
          </p:cNvPr>
          <p:cNvCxnSpPr>
            <a:cxnSpLocks/>
          </p:cNvCxnSpPr>
          <p:nvPr/>
        </p:nvCxnSpPr>
        <p:spPr>
          <a:xfrm>
            <a:off x="1009878" y="2219455"/>
            <a:ext cx="0" cy="13479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7553D5-EB66-99CF-53E0-A5B3E36F2456}"/>
              </a:ext>
            </a:extLst>
          </p:cNvPr>
          <p:cNvSpPr txBox="1"/>
          <p:nvPr/>
        </p:nvSpPr>
        <p:spPr>
          <a:xfrm rot="16200000">
            <a:off x="-988359" y="2588086"/>
            <a:ext cx="283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20K entries on modified </a:t>
            </a:r>
            <a:r>
              <a:rPr lang="en-US" dirty="0" err="1"/>
              <a:t>Cys</a:t>
            </a:r>
            <a:r>
              <a:rPr lang="en-US" dirty="0"/>
              <a:t> residues in HEK lysate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FF5B88-B29C-3D37-BA3E-7C61FE321A80}"/>
              </a:ext>
            </a:extLst>
          </p:cNvPr>
          <p:cNvCxnSpPr>
            <a:cxnSpLocks/>
          </p:cNvCxnSpPr>
          <p:nvPr/>
        </p:nvCxnSpPr>
        <p:spPr>
          <a:xfrm>
            <a:off x="2106728" y="1649168"/>
            <a:ext cx="10024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A0A1F0-CCC8-2280-B9A4-472C37F4A2C6}"/>
              </a:ext>
            </a:extLst>
          </p:cNvPr>
          <p:cNvSpPr txBox="1"/>
          <p:nvPr/>
        </p:nvSpPr>
        <p:spPr>
          <a:xfrm>
            <a:off x="1267456" y="1199826"/>
            <a:ext cx="7771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Competition Ratio Response to 285 compounds (</a:t>
            </a:r>
            <a:r>
              <a:rPr lang="en-US" dirty="0" err="1"/>
              <a:t>chloroacetamides</a:t>
            </a:r>
            <a:r>
              <a:rPr lang="en-US" dirty="0"/>
              <a:t> / acrylamides)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967961-AFAF-9F76-867D-4DC041997941}"/>
              </a:ext>
            </a:extLst>
          </p:cNvPr>
          <p:cNvGrpSpPr/>
          <p:nvPr/>
        </p:nvGrpSpPr>
        <p:grpSpPr>
          <a:xfrm>
            <a:off x="8835890" y="1310951"/>
            <a:ext cx="3468567" cy="3453303"/>
            <a:chOff x="1393582" y="1417638"/>
            <a:chExt cx="3468567" cy="345330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0C78074-AB10-59EA-DB45-974B5709FE9F}"/>
                </a:ext>
              </a:extLst>
            </p:cNvPr>
            <p:cNvSpPr/>
            <p:nvPr/>
          </p:nvSpPr>
          <p:spPr>
            <a:xfrm>
              <a:off x="1393582" y="1472712"/>
              <a:ext cx="2164375" cy="2164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138257-4386-2841-A1A1-9D59C9EECB2D}"/>
                </a:ext>
              </a:extLst>
            </p:cNvPr>
            <p:cNvSpPr/>
            <p:nvPr/>
          </p:nvSpPr>
          <p:spPr>
            <a:xfrm>
              <a:off x="2697774" y="1417638"/>
              <a:ext cx="2164375" cy="2164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B4902D-CEC5-FCEE-E022-F85F45849AE1}"/>
                </a:ext>
              </a:extLst>
            </p:cNvPr>
            <p:cNvSpPr/>
            <p:nvPr/>
          </p:nvSpPr>
          <p:spPr>
            <a:xfrm>
              <a:off x="2045678" y="2706566"/>
              <a:ext cx="2164375" cy="2164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F60F72-6D66-51DE-9525-9A7F40DD6295}"/>
                </a:ext>
              </a:extLst>
            </p:cNvPr>
            <p:cNvSpPr txBox="1"/>
            <p:nvPr/>
          </p:nvSpPr>
          <p:spPr>
            <a:xfrm>
              <a:off x="2039647" y="1472712"/>
              <a:ext cx="64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PaTu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8828A0-C2F1-4F36-64AD-B809F25B6ABB}"/>
                </a:ext>
              </a:extLst>
            </p:cNvPr>
            <p:cNvSpPr txBox="1"/>
            <p:nvPr/>
          </p:nvSpPr>
          <p:spPr>
            <a:xfrm>
              <a:off x="3581355" y="1417638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HEK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4A28D0-2603-EA0E-46AE-487614A63EED}"/>
                </a:ext>
              </a:extLst>
            </p:cNvPr>
            <p:cNvSpPr txBox="1"/>
            <p:nvPr/>
          </p:nvSpPr>
          <p:spPr>
            <a:xfrm>
              <a:off x="2847179" y="4491129"/>
              <a:ext cx="56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HCT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714ABE-D884-42F0-768E-FC33A8771346}"/>
                </a:ext>
              </a:extLst>
            </p:cNvPr>
            <p:cNvSpPr txBox="1"/>
            <p:nvPr/>
          </p:nvSpPr>
          <p:spPr>
            <a:xfrm>
              <a:off x="1595120" y="230632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6394E2-BB26-2B45-059D-9DE4B3C36114}"/>
                </a:ext>
              </a:extLst>
            </p:cNvPr>
            <p:cNvSpPr txBox="1"/>
            <p:nvPr/>
          </p:nvSpPr>
          <p:spPr>
            <a:xfrm>
              <a:off x="3857025" y="232849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387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523FEF-2C84-824C-4EBA-337460E3DFEE}"/>
                </a:ext>
              </a:extLst>
            </p:cNvPr>
            <p:cNvSpPr txBox="1"/>
            <p:nvPr/>
          </p:nvSpPr>
          <p:spPr>
            <a:xfrm>
              <a:off x="2877187" y="38178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0E0CE2-0449-3D01-BF7A-34D7033A2CDB}"/>
                </a:ext>
              </a:extLst>
            </p:cNvPr>
            <p:cNvSpPr txBox="1"/>
            <p:nvPr/>
          </p:nvSpPr>
          <p:spPr>
            <a:xfrm>
              <a:off x="2877187" y="28287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7DA31C-F4C6-D8B5-6317-0D5A33F7248B}"/>
                </a:ext>
              </a:extLst>
            </p:cNvPr>
            <p:cNvSpPr txBox="1"/>
            <p:nvPr/>
          </p:nvSpPr>
          <p:spPr>
            <a:xfrm>
              <a:off x="3412911" y="309337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343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CD6F03-9AF4-87B2-9CFE-47105C5E05A9}"/>
                </a:ext>
              </a:extLst>
            </p:cNvPr>
            <p:cNvSpPr txBox="1"/>
            <p:nvPr/>
          </p:nvSpPr>
          <p:spPr>
            <a:xfrm>
              <a:off x="2304059" y="314727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315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319E8D-4C07-A66F-2851-1DD549348E68}"/>
                </a:ext>
              </a:extLst>
            </p:cNvPr>
            <p:cNvSpPr txBox="1"/>
            <p:nvPr/>
          </p:nvSpPr>
          <p:spPr>
            <a:xfrm>
              <a:off x="2845597" y="215256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346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4AE1D9-4931-5460-0AD9-6EE66BBBCBBF}"/>
                </a:ext>
              </a:extLst>
            </p:cNvPr>
            <p:cNvSpPr txBox="1"/>
            <p:nvPr/>
          </p:nvSpPr>
          <p:spPr>
            <a:xfrm>
              <a:off x="2085276" y="170676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(685)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E6BCCF-5DF8-EABE-45D8-A2EF01DAF217}"/>
                </a:ext>
              </a:extLst>
            </p:cNvPr>
            <p:cNvSpPr txBox="1"/>
            <p:nvPr/>
          </p:nvSpPr>
          <p:spPr>
            <a:xfrm>
              <a:off x="3581355" y="167637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(889)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BB001B-B322-B3EF-38BA-8857FA7E0F12}"/>
                </a:ext>
              </a:extLst>
            </p:cNvPr>
            <p:cNvSpPr txBox="1"/>
            <p:nvPr/>
          </p:nvSpPr>
          <p:spPr>
            <a:xfrm>
              <a:off x="2730961" y="423047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(1400)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C1524D-DC75-8124-EC2B-C8D73882922D}"/>
              </a:ext>
            </a:extLst>
          </p:cNvPr>
          <p:cNvGrpSpPr/>
          <p:nvPr/>
        </p:nvGrpSpPr>
        <p:grpSpPr>
          <a:xfrm>
            <a:off x="378069" y="1799384"/>
            <a:ext cx="10344178" cy="4910745"/>
            <a:chOff x="378069" y="1799384"/>
            <a:chExt cx="10344178" cy="491074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DBA0C84-F067-84C5-CBEE-FDADB5E187E5}"/>
                </a:ext>
              </a:extLst>
            </p:cNvPr>
            <p:cNvCxnSpPr>
              <a:cxnSpLocks/>
            </p:cNvCxnSpPr>
            <p:nvPr/>
          </p:nvCxnSpPr>
          <p:spPr>
            <a:xfrm>
              <a:off x="2426677" y="2279641"/>
              <a:ext cx="8295570" cy="25247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740DB02-CC3E-E8CE-990E-86A6260F17DD}"/>
                </a:ext>
              </a:extLst>
            </p:cNvPr>
            <p:cNvGrpSpPr/>
            <p:nvPr/>
          </p:nvGrpSpPr>
          <p:grpSpPr>
            <a:xfrm>
              <a:off x="378069" y="1799384"/>
              <a:ext cx="10344178" cy="4910745"/>
              <a:chOff x="378069" y="1799384"/>
              <a:chExt cx="10344178" cy="491074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8E9CB77-BF2D-F96E-F735-712036479150}"/>
                  </a:ext>
                </a:extLst>
              </p:cNvPr>
              <p:cNvGrpSpPr/>
              <p:nvPr/>
            </p:nvGrpSpPr>
            <p:grpSpPr>
              <a:xfrm>
                <a:off x="378069" y="1799384"/>
                <a:ext cx="10328856" cy="4879322"/>
                <a:chOff x="378069" y="1799384"/>
                <a:chExt cx="10328856" cy="487932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689D246-2289-497A-A898-A98E6F859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8069" y="4804416"/>
                  <a:ext cx="10328856" cy="1874290"/>
                </a:xfrm>
                <a:prstGeom prst="rect">
                  <a:avLst/>
                </a:prstGeom>
              </p:spPr>
            </p:pic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5DE0565-BC82-2E3E-7C62-6F714D7A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8069" y="2327246"/>
                  <a:ext cx="904709" cy="24457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2A36021-79AC-442D-AC74-DEE5730311DC}"/>
                    </a:ext>
                  </a:extLst>
                </p:cNvPr>
                <p:cNvSpPr/>
                <p:nvPr/>
              </p:nvSpPr>
              <p:spPr>
                <a:xfrm>
                  <a:off x="1282778" y="1799384"/>
                  <a:ext cx="1143899" cy="473428"/>
                </a:xfrm>
                <a:prstGeom prst="rect">
                  <a:avLst/>
                </a:prstGeom>
                <a:noFill/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CD9A7B2-340E-D126-CDBF-3850903CBE41}"/>
                  </a:ext>
                </a:extLst>
              </p:cNvPr>
              <p:cNvSpPr/>
              <p:nvPr/>
            </p:nvSpPr>
            <p:spPr>
              <a:xfrm>
                <a:off x="378069" y="4806140"/>
                <a:ext cx="10344178" cy="1903989"/>
              </a:xfrm>
              <a:prstGeom prst="rect">
                <a:avLst/>
              </a:prstGeom>
              <a:noFill/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9" name="Picture 2" descr="logo">
            <a:extLst>
              <a:ext uri="{FF2B5EF4-FFF2-40B4-BE49-F238E27FC236}">
                <a16:creationId xmlns:a16="http://schemas.microsoft.com/office/drawing/2014/main" id="{B998D08F-14E0-160C-972A-B63FF8CB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0" y="417831"/>
            <a:ext cx="1919030" cy="58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10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03F2E-9959-CE2D-C2B1-C17373AA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434" y="187186"/>
            <a:ext cx="9883991" cy="1143000"/>
          </a:xfrm>
        </p:spPr>
        <p:txBody>
          <a:bodyPr>
            <a:noAutofit/>
          </a:bodyPr>
          <a:lstStyle/>
          <a:p>
            <a:r>
              <a:rPr lang="en-US" sz="3200" b="1" dirty="0"/>
              <a:t>Validating ML-PEPPER with the Gygi </a:t>
            </a:r>
            <a:r>
              <a:rPr lang="en-US" sz="3200" b="1" dirty="0" err="1"/>
              <a:t>Electophile</a:t>
            </a:r>
            <a:r>
              <a:rPr lang="en-US" sz="3200" b="1" dirty="0"/>
              <a:t>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E373A-7D68-213C-F761-DBE2A3B0C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444" y="5251835"/>
            <a:ext cx="4854791" cy="128930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200" b="1" dirty="0"/>
              <a:t>Filtering</a:t>
            </a:r>
          </a:p>
          <a:p>
            <a:r>
              <a:rPr lang="en-US" sz="1800" dirty="0"/>
              <a:t>Filtered Gygi data for rows that have missing data count &lt; 30 (i.e. ~90% complete) and response range &gt;2.5</a:t>
            </a:r>
          </a:p>
          <a:p>
            <a:r>
              <a:rPr lang="en-US" sz="1800" dirty="0"/>
              <a:t>Sufficient overlap to allow for prediction validation (was there a prediction for the pocket in question)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3C9064-B83E-F19D-1CA8-FA40EABB68EF}"/>
              </a:ext>
            </a:extLst>
          </p:cNvPr>
          <p:cNvGrpSpPr/>
          <p:nvPr/>
        </p:nvGrpSpPr>
        <p:grpSpPr>
          <a:xfrm>
            <a:off x="269688" y="1430997"/>
            <a:ext cx="3468567" cy="3453303"/>
            <a:chOff x="1393582" y="1417638"/>
            <a:chExt cx="3468567" cy="345330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F27BD26-F3E5-4067-BB30-FDA518BB3C63}"/>
                </a:ext>
              </a:extLst>
            </p:cNvPr>
            <p:cNvSpPr/>
            <p:nvPr/>
          </p:nvSpPr>
          <p:spPr>
            <a:xfrm>
              <a:off x="1393582" y="1472712"/>
              <a:ext cx="2164375" cy="2164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D6486B6-4E5F-19C3-3E2F-BD6EDBDC333C}"/>
                </a:ext>
              </a:extLst>
            </p:cNvPr>
            <p:cNvSpPr/>
            <p:nvPr/>
          </p:nvSpPr>
          <p:spPr>
            <a:xfrm>
              <a:off x="2697774" y="1417638"/>
              <a:ext cx="2164375" cy="216437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0A8CBB-D162-2FEB-5994-4818B8FCFF64}"/>
                </a:ext>
              </a:extLst>
            </p:cNvPr>
            <p:cNvSpPr/>
            <p:nvPr/>
          </p:nvSpPr>
          <p:spPr>
            <a:xfrm>
              <a:off x="2045678" y="2706566"/>
              <a:ext cx="2164375" cy="216437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525EF9-5FE1-910C-53EF-F4FC349CC1F0}"/>
                </a:ext>
              </a:extLst>
            </p:cNvPr>
            <p:cNvSpPr txBox="1"/>
            <p:nvPr/>
          </p:nvSpPr>
          <p:spPr>
            <a:xfrm>
              <a:off x="2039647" y="1472712"/>
              <a:ext cx="64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PaTu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E24484-E6C1-14BF-3116-230228AD596D}"/>
                </a:ext>
              </a:extLst>
            </p:cNvPr>
            <p:cNvSpPr txBox="1"/>
            <p:nvPr/>
          </p:nvSpPr>
          <p:spPr>
            <a:xfrm>
              <a:off x="3581355" y="1417638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HEK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1254021-EA80-8F17-D90F-A9F59E8B6B9A}"/>
                </a:ext>
              </a:extLst>
            </p:cNvPr>
            <p:cNvSpPr txBox="1"/>
            <p:nvPr/>
          </p:nvSpPr>
          <p:spPr>
            <a:xfrm>
              <a:off x="2847179" y="4491129"/>
              <a:ext cx="56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HCT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473343-E5A3-89EC-49C3-420F9F952F12}"/>
                </a:ext>
              </a:extLst>
            </p:cNvPr>
            <p:cNvSpPr txBox="1"/>
            <p:nvPr/>
          </p:nvSpPr>
          <p:spPr>
            <a:xfrm>
              <a:off x="1595120" y="230632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390C10-D4EA-D876-83CF-B527BEAC2F87}"/>
                </a:ext>
              </a:extLst>
            </p:cNvPr>
            <p:cNvSpPr txBox="1"/>
            <p:nvPr/>
          </p:nvSpPr>
          <p:spPr>
            <a:xfrm>
              <a:off x="3857025" y="2328496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387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443B6A-4B8A-8B22-3ED6-739F52F09377}"/>
                </a:ext>
              </a:extLst>
            </p:cNvPr>
            <p:cNvSpPr txBox="1"/>
            <p:nvPr/>
          </p:nvSpPr>
          <p:spPr>
            <a:xfrm>
              <a:off x="2877187" y="38178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E34B19-142B-EFAB-ED6E-B140A902EC89}"/>
                </a:ext>
              </a:extLst>
            </p:cNvPr>
            <p:cNvSpPr txBox="1"/>
            <p:nvPr/>
          </p:nvSpPr>
          <p:spPr>
            <a:xfrm>
              <a:off x="2877187" y="282872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BD01ED-7391-0599-5D49-CBAA7392244F}"/>
                </a:ext>
              </a:extLst>
            </p:cNvPr>
            <p:cNvSpPr txBox="1"/>
            <p:nvPr/>
          </p:nvSpPr>
          <p:spPr>
            <a:xfrm>
              <a:off x="3412911" y="309337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343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EF622D-C6C9-893B-BDAB-B0305CB41746}"/>
                </a:ext>
              </a:extLst>
            </p:cNvPr>
            <p:cNvSpPr txBox="1"/>
            <p:nvPr/>
          </p:nvSpPr>
          <p:spPr>
            <a:xfrm>
              <a:off x="2304059" y="314727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315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0D6194-F314-6BA4-4892-CFC33374A46A}"/>
                </a:ext>
              </a:extLst>
            </p:cNvPr>
            <p:cNvSpPr txBox="1"/>
            <p:nvPr/>
          </p:nvSpPr>
          <p:spPr>
            <a:xfrm>
              <a:off x="2845597" y="215256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346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ADC85A-4FC9-F724-F90D-307C18A469ED}"/>
                </a:ext>
              </a:extLst>
            </p:cNvPr>
            <p:cNvSpPr txBox="1"/>
            <p:nvPr/>
          </p:nvSpPr>
          <p:spPr>
            <a:xfrm>
              <a:off x="2085276" y="170676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(685)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A794D1-FE00-6296-573B-C8DA9DA6D71A}"/>
                </a:ext>
              </a:extLst>
            </p:cNvPr>
            <p:cNvSpPr txBox="1"/>
            <p:nvPr/>
          </p:nvSpPr>
          <p:spPr>
            <a:xfrm>
              <a:off x="3581355" y="1676372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(889)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931FDC-8D15-E2D9-5A35-1E64DFC19C14}"/>
                </a:ext>
              </a:extLst>
            </p:cNvPr>
            <p:cNvSpPr txBox="1"/>
            <p:nvPr/>
          </p:nvSpPr>
          <p:spPr>
            <a:xfrm>
              <a:off x="2730961" y="423047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(1400)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C8A4D2-092D-5394-699A-484E8542F5A0}"/>
              </a:ext>
            </a:extLst>
          </p:cNvPr>
          <p:cNvSpPr txBox="1"/>
          <p:nvPr/>
        </p:nvSpPr>
        <p:spPr>
          <a:xfrm>
            <a:off x="6024466" y="1813632"/>
            <a:ext cx="57774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Filtering yielded </a:t>
            </a:r>
            <a:r>
              <a:rPr lang="en-US" sz="2400" b="1" dirty="0"/>
              <a:t>~2400 proteins </a:t>
            </a:r>
            <a:r>
              <a:rPr lang="en-US" sz="2400" dirty="0"/>
              <a:t>across all 3 cell lines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8391</a:t>
            </a:r>
            <a:r>
              <a:rPr lang="en-US" sz="2400" dirty="0"/>
              <a:t> pockets near </a:t>
            </a:r>
            <a:r>
              <a:rPr lang="en-US" sz="2400" dirty="0" err="1"/>
              <a:t>Cys</a:t>
            </a:r>
            <a:r>
              <a:rPr lang="en-US" sz="2400" dirty="0"/>
              <a:t>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6495</a:t>
            </a:r>
            <a:r>
              <a:rPr lang="en-US" sz="2400" dirty="0"/>
              <a:t> of those have </a:t>
            </a:r>
            <a:r>
              <a:rPr lang="en-US" sz="2400" dirty="0" err="1"/>
              <a:t>Cys</a:t>
            </a:r>
            <a:r>
              <a:rPr lang="en-US" sz="2400" dirty="0"/>
              <a:t> facing into pocket or otherwise not obscured by other structural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4959</a:t>
            </a:r>
            <a:r>
              <a:rPr lang="en-US" sz="2400" dirty="0"/>
              <a:t> have detectable PH4 elements (acceptor/donor/pi)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4959</a:t>
            </a:r>
            <a:r>
              <a:rPr lang="en-US" sz="2400" dirty="0"/>
              <a:t> PH4 reduced down to </a:t>
            </a:r>
            <a:r>
              <a:rPr lang="en-US" sz="2400" b="1" dirty="0"/>
              <a:t>17</a:t>
            </a:r>
            <a:r>
              <a:rPr lang="en-US" sz="2400" dirty="0"/>
              <a:t> clusters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E80F2C-2893-F753-D130-57313F824300}"/>
              </a:ext>
            </a:extLst>
          </p:cNvPr>
          <p:cNvSpPr txBox="1"/>
          <p:nvPr/>
        </p:nvSpPr>
        <p:spPr>
          <a:xfrm>
            <a:off x="6796628" y="1430042"/>
            <a:ext cx="423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ML-PEPPER Analysis:  Pockets, PH4s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75E26C-1461-8E64-555E-4D1CC3210A06}"/>
              </a:ext>
            </a:extLst>
          </p:cNvPr>
          <p:cNvGrpSpPr/>
          <p:nvPr/>
        </p:nvGrpSpPr>
        <p:grpSpPr>
          <a:xfrm>
            <a:off x="4231787" y="1430997"/>
            <a:ext cx="1344676" cy="3455779"/>
            <a:chOff x="4003040" y="1319421"/>
            <a:chExt cx="1344676" cy="3455779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F42A34-1DA0-60E3-5D88-C16C093F45ED}"/>
                </a:ext>
              </a:extLst>
            </p:cNvPr>
            <p:cNvCxnSpPr>
              <a:cxnSpLocks/>
            </p:cNvCxnSpPr>
            <p:nvPr/>
          </p:nvCxnSpPr>
          <p:spPr>
            <a:xfrm>
              <a:off x="4263644" y="3049407"/>
              <a:ext cx="10840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BA5E931A-2339-4FAB-69BD-DD2F15840F93}"/>
                </a:ext>
              </a:extLst>
            </p:cNvPr>
            <p:cNvSpPr/>
            <p:nvPr/>
          </p:nvSpPr>
          <p:spPr>
            <a:xfrm>
              <a:off x="4003040" y="1319421"/>
              <a:ext cx="267826" cy="3455779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929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C311-132B-E24B-6E4A-CD7A38179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8940800" cy="1143000"/>
          </a:xfrm>
        </p:spPr>
        <p:txBody>
          <a:bodyPr/>
          <a:lstStyle/>
          <a:p>
            <a:r>
              <a:rPr lang="en-US" dirty="0"/>
              <a:t>Using PH4 to Scan a Set of Chemicals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3CEA8-BAEB-74C4-D2FC-D805C85A1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640841"/>
            <a:ext cx="10698480" cy="4525963"/>
          </a:xfrm>
        </p:spPr>
        <p:txBody>
          <a:bodyPr>
            <a:normAutofit/>
          </a:bodyPr>
          <a:lstStyle/>
          <a:p>
            <a:r>
              <a:rPr lang="en-US" dirty="0"/>
              <a:t>Gygi data from Enamine catalog libraries</a:t>
            </a:r>
          </a:p>
          <a:p>
            <a:r>
              <a:rPr lang="en-US" dirty="0"/>
              <a:t>RDKIT made visual inspection of the library and modifications easy (removed Cl to better represent reacted state)</a:t>
            </a:r>
          </a:p>
          <a:p>
            <a:r>
              <a:rPr lang="en-US" dirty="0"/>
              <a:t>Compounds were conformationally enumerated with MOE (haven’t tried RDKITs approach yet!) to ~5K entries</a:t>
            </a:r>
          </a:p>
          <a:p>
            <a:r>
              <a:rPr lang="en-US" dirty="0"/>
              <a:t>10% of clustered PH4s were used to search the 5K conformational library (~2500 dockings)</a:t>
            </a:r>
          </a:p>
          <a:p>
            <a:r>
              <a:rPr lang="en-US" dirty="0"/>
              <a:t>One more step required:  is the warhead near the cysteine?  </a:t>
            </a:r>
          </a:p>
        </p:txBody>
      </p:sp>
      <p:pic>
        <p:nvPicPr>
          <p:cNvPr id="4" name="Picture 8" descr="The RDKit Documentation — The RDKit ...">
            <a:extLst>
              <a:ext uri="{FF2B5EF4-FFF2-40B4-BE49-F238E27FC236}">
                <a16:creationId xmlns:a16="http://schemas.microsoft.com/office/drawing/2014/main" id="{350E2875-B990-EB7D-79EF-644C4938C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1"/>
          <a:stretch/>
        </p:blipFill>
        <p:spPr bwMode="auto">
          <a:xfrm>
            <a:off x="200039" y="2752465"/>
            <a:ext cx="516106" cy="4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he RDKit Documentation — The RDKit ...">
            <a:extLst>
              <a:ext uri="{FF2B5EF4-FFF2-40B4-BE49-F238E27FC236}">
                <a16:creationId xmlns:a16="http://schemas.microsoft.com/office/drawing/2014/main" id="{6E6386F9-00F1-F603-D76A-59A54095D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1"/>
          <a:stretch/>
        </p:blipFill>
        <p:spPr bwMode="auto">
          <a:xfrm>
            <a:off x="268481" y="5396996"/>
            <a:ext cx="516106" cy="4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hemical Computing Group (CCG ...">
            <a:extLst>
              <a:ext uri="{FF2B5EF4-FFF2-40B4-BE49-F238E27FC236}">
                <a16:creationId xmlns:a16="http://schemas.microsoft.com/office/drawing/2014/main" id="{14905031-4609-C8D6-BDA8-C88DBCF4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" y="3421058"/>
            <a:ext cx="1018639" cy="7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ug Discovery Collaboration ...">
            <a:extLst>
              <a:ext uri="{FF2B5EF4-FFF2-40B4-BE49-F238E27FC236}">
                <a16:creationId xmlns:a16="http://schemas.microsoft.com/office/drawing/2014/main" id="{28525197-BB5A-C4BE-45D2-BCEA7612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56" y="1633446"/>
            <a:ext cx="1018657" cy="53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D163E34-307F-065C-CE32-6DE5AADE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788" y="2164065"/>
            <a:ext cx="1232426" cy="37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hemical Computing Group (CCG ...">
            <a:extLst>
              <a:ext uri="{FF2B5EF4-FFF2-40B4-BE49-F238E27FC236}">
                <a16:creationId xmlns:a16="http://schemas.microsoft.com/office/drawing/2014/main" id="{B860FBF2-8444-42B9-B19D-EAC1BA10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" y="4352935"/>
            <a:ext cx="1018639" cy="7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24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How To Use GitHub Copilot">
            <a:extLst>
              <a:ext uri="{FF2B5EF4-FFF2-40B4-BE49-F238E27FC236}">
                <a16:creationId xmlns:a16="http://schemas.microsoft.com/office/drawing/2014/main" id="{2D954930-534A-34D9-EF6C-BA5FD1E5D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94" y="5383021"/>
            <a:ext cx="2120938" cy="11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C4D38C-AF76-94BD-1CE6-C0903C7C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3227" y="302198"/>
            <a:ext cx="10972800" cy="1143000"/>
          </a:xfrm>
        </p:spPr>
        <p:txBody>
          <a:bodyPr/>
          <a:lstStyle/>
          <a:p>
            <a:r>
              <a:rPr lang="en-US" dirty="0"/>
              <a:t>RDKIT (and AI) Made This Step Easy!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4FBE-FBA8-FA26-C3EA-BA10CBA68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68" y="1600201"/>
            <a:ext cx="4117731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FCD67-DB57-F68D-EF75-E83B141B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812" y="4401034"/>
            <a:ext cx="7272867" cy="1084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02BEA-053D-5D41-9D7A-E1A60C2F5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01" y="1222381"/>
            <a:ext cx="8778984" cy="302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BF0B2-B1FA-B953-D63B-AF786F310F72}"/>
              </a:ext>
            </a:extLst>
          </p:cNvPr>
          <p:cNvSpPr txBox="1"/>
          <p:nvPr/>
        </p:nvSpPr>
        <p:spPr>
          <a:xfrm>
            <a:off x="93205" y="4246031"/>
            <a:ext cx="3577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Coding was provided nearly verbatim by coding AI:</a:t>
            </a:r>
          </a:p>
          <a:p>
            <a:r>
              <a:rPr lang="en-US" dirty="0"/>
              <a:t>Me to AI:  “Use RDKIT to locate an atom in the acrylamide near </a:t>
            </a:r>
            <a:r>
              <a:rPr lang="en-US" dirty="0" err="1"/>
              <a:t>Cys</a:t>
            </a:r>
            <a:r>
              <a:rPr lang="en-US" dirty="0"/>
              <a:t> atoms”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5C61A2-5059-2C2D-D472-C94D9BD8C121}"/>
              </a:ext>
            </a:extLst>
          </p:cNvPr>
          <p:cNvGrpSpPr/>
          <p:nvPr/>
        </p:nvGrpSpPr>
        <p:grpSpPr>
          <a:xfrm>
            <a:off x="175301" y="5765923"/>
            <a:ext cx="11755120" cy="1091672"/>
            <a:chOff x="175301" y="5765923"/>
            <a:chExt cx="11755120" cy="10916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91C017-2386-EB75-F9CD-40C7D2841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301" y="5765923"/>
              <a:ext cx="11755120" cy="109167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F3FAEE-6B0A-872E-8B9C-3F3D9FFD2F3A}"/>
                </a:ext>
              </a:extLst>
            </p:cNvPr>
            <p:cNvSpPr txBox="1"/>
            <p:nvPr/>
          </p:nvSpPr>
          <p:spPr>
            <a:xfrm>
              <a:off x="5039360" y="5942427"/>
              <a:ext cx="1780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(sometimes)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02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B697-F557-CCBC-0F8C-834DD475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50F0C-022D-93D8-A2FD-51A1EEFA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7520" y="1600201"/>
            <a:ext cx="475488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#of hits varied by cluster</a:t>
            </a:r>
          </a:p>
          <a:p>
            <a:r>
              <a:rPr lang="en-US" dirty="0"/>
              <a:t>Some clusters provided no hits.  Generally these had lower (&lt;4) PH4 features</a:t>
            </a:r>
          </a:p>
          <a:p>
            <a:r>
              <a:rPr lang="en-US" dirty="0"/>
              <a:t>Before looking at the composition of the hits in each cluster it is useful to look across all clusters for promiscuous compounds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1C8F3-1CEC-8C51-909B-FA06C59EC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01600"/>
            <a:ext cx="6514798" cy="3591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F09D6-67E3-13B7-CE22-C7D27532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3662044"/>
            <a:ext cx="6431704" cy="319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3ADD0F-95FF-4470-42FA-F95D8F998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40" y="3955986"/>
            <a:ext cx="4521200" cy="9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0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A475F-A08A-B512-7F4C-FBFCC3C3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A4DA-EC44-9C7B-A60D-19771A578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CD06E-711E-F91A-CF18-56EC6E35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17"/>
            <a:ext cx="12192000" cy="659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76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A49DC-E282-418A-8E35-9B19174F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1186" y="292835"/>
            <a:ext cx="8208579" cy="1143000"/>
          </a:xfrm>
        </p:spPr>
        <p:txBody>
          <a:bodyPr>
            <a:normAutofit/>
          </a:bodyPr>
          <a:lstStyle/>
          <a:p>
            <a:r>
              <a:rPr lang="en-US" dirty="0"/>
              <a:t>My Team</a:t>
            </a:r>
          </a:p>
        </p:txBody>
      </p:sp>
      <p:pic>
        <p:nvPicPr>
          <p:cNvPr id="1036" name="Picture 12" descr="How To Use GitHub Copilot">
            <a:extLst>
              <a:ext uri="{FF2B5EF4-FFF2-40B4-BE49-F238E27FC236}">
                <a16:creationId xmlns:a16="http://schemas.microsoft.com/office/drawing/2014/main" id="{F9FB5961-6067-CD9A-9DA2-0C321990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786" y="2261701"/>
            <a:ext cx="2120938" cy="111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Gemini AI: Uses, Features, and ...">
            <a:extLst>
              <a:ext uri="{FF2B5EF4-FFF2-40B4-BE49-F238E27FC236}">
                <a16:creationId xmlns:a16="http://schemas.microsoft.com/office/drawing/2014/main" id="{9BAA0965-710D-0DD2-7556-F183EF19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20" y="2184722"/>
            <a:ext cx="2213455" cy="11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5C176C-96CA-C104-B531-4296EEF8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524" y="1256403"/>
            <a:ext cx="2533650" cy="141884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560351-F34C-F008-0C2D-24BED03E4E15}"/>
              </a:ext>
            </a:extLst>
          </p:cNvPr>
          <p:cNvGrpSpPr/>
          <p:nvPr/>
        </p:nvGrpSpPr>
        <p:grpSpPr>
          <a:xfrm>
            <a:off x="270040" y="3801372"/>
            <a:ext cx="11469204" cy="2296745"/>
            <a:chOff x="331000" y="2995402"/>
            <a:chExt cx="11469204" cy="22967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51F5CB-0577-E50C-1AC9-177A56B9C69B}"/>
                </a:ext>
              </a:extLst>
            </p:cNvPr>
            <p:cNvGrpSpPr/>
            <p:nvPr/>
          </p:nvGrpSpPr>
          <p:grpSpPr>
            <a:xfrm>
              <a:off x="331000" y="2995402"/>
              <a:ext cx="11469204" cy="2178419"/>
              <a:chOff x="300602" y="3655817"/>
              <a:chExt cx="11469204" cy="2178419"/>
            </a:xfrm>
          </p:grpSpPr>
          <p:pic>
            <p:nvPicPr>
              <p:cNvPr id="1028" name="Picture 4" descr="pandas (software) - Wikipedia">
                <a:extLst>
                  <a:ext uri="{FF2B5EF4-FFF2-40B4-BE49-F238E27FC236}">
                    <a16:creationId xmlns:a16="http://schemas.microsoft.com/office/drawing/2014/main" id="{F59D245B-BF21-B347-2E0A-F438126B73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602" y="4886690"/>
                <a:ext cx="1948906" cy="789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Intel® Extension for Scikit-learn*">
                <a:extLst>
                  <a:ext uri="{FF2B5EF4-FFF2-40B4-BE49-F238E27FC236}">
                    <a16:creationId xmlns:a16="http://schemas.microsoft.com/office/drawing/2014/main" id="{8C3E847C-128B-DDAA-98F8-7A4038335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7538" y="4550566"/>
                <a:ext cx="2292268" cy="12836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The RDKit Documentation — The RDKit ...">
                <a:extLst>
                  <a:ext uri="{FF2B5EF4-FFF2-40B4-BE49-F238E27FC236}">
                    <a16:creationId xmlns:a16="http://schemas.microsoft.com/office/drawing/2014/main" id="{665C5225-B510-949F-8F2E-0045E8C77A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001"/>
              <a:stretch/>
            </p:blipFill>
            <p:spPr bwMode="auto">
              <a:xfrm>
                <a:off x="2653666" y="4728644"/>
                <a:ext cx="1239129" cy="1105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Chemical Computing Group (CCG ...">
                <a:extLst>
                  <a:ext uri="{FF2B5EF4-FFF2-40B4-BE49-F238E27FC236}">
                    <a16:creationId xmlns:a16="http://schemas.microsoft.com/office/drawing/2014/main" id="{9397FED0-8AEA-C182-7F2C-850C7EA89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7072" y="3655817"/>
                <a:ext cx="2533650" cy="1800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Matplotlib: Quick and pretty (enough ...">
                <a:extLst>
                  <a:ext uri="{FF2B5EF4-FFF2-40B4-BE49-F238E27FC236}">
                    <a16:creationId xmlns:a16="http://schemas.microsoft.com/office/drawing/2014/main" id="{D9568C0D-12F2-1D81-0E96-912816BB5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6874" y="4334493"/>
                <a:ext cx="2446655" cy="11557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 descr="Plotly - Wikipedia">
              <a:extLst>
                <a:ext uri="{FF2B5EF4-FFF2-40B4-BE49-F238E27FC236}">
                  <a16:creationId xmlns:a16="http://schemas.microsoft.com/office/drawing/2014/main" id="{0CCA1427-834D-12AD-7EC1-C17466085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4465" y="4531986"/>
              <a:ext cx="2292268" cy="760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2197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A1D2-7159-A3B4-B676-FA9060770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F97AC-A3A1-B321-0B93-10C78C456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E4B96-98F8-041A-A62F-2E20BE2A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17"/>
            <a:ext cx="12192000" cy="659856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896309-0600-211A-AFF9-84956CB91BCF}"/>
              </a:ext>
            </a:extLst>
          </p:cNvPr>
          <p:cNvGrpSpPr/>
          <p:nvPr/>
        </p:nvGrpSpPr>
        <p:grpSpPr>
          <a:xfrm>
            <a:off x="1409562" y="3185398"/>
            <a:ext cx="4277661" cy="2809497"/>
            <a:chOff x="1409562" y="3185398"/>
            <a:chExt cx="4277661" cy="28094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ADF7F4-8F5B-4C81-1A98-A4D56EFA8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562" y="3224282"/>
              <a:ext cx="581223" cy="73017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55E4C9-7296-7431-C047-124B901CF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6461" y="3340289"/>
              <a:ext cx="523082" cy="6564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A03217-5800-8D24-382E-9D95047A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4859" y="3185398"/>
              <a:ext cx="581223" cy="7301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152D2D1-9F31-4590-191E-5AD93574A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4141" y="3297993"/>
              <a:ext cx="523082" cy="6564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B15156-4BDE-162F-2543-09160E773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5701" y="5294433"/>
              <a:ext cx="523082" cy="6564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74E664-520C-98A5-DBC1-FEFA341F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659" y="5264716"/>
              <a:ext cx="581223" cy="730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7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77FCAA-BE19-B0EB-08D5-06305374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0" y="1822084"/>
            <a:ext cx="854465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Comparing the ML-PEPPER Predictions to the Gygi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F46EC-1858-372F-23A1-84F976ADE22F}"/>
              </a:ext>
            </a:extLst>
          </p:cNvPr>
          <p:cNvSpPr txBox="1"/>
          <p:nvPr/>
        </p:nvSpPr>
        <p:spPr>
          <a:xfrm>
            <a:off x="1615440" y="4551680"/>
            <a:ext cx="96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Showing just the HEK Data here…other cell lines are in progress</a:t>
            </a:r>
          </a:p>
        </p:txBody>
      </p:sp>
    </p:spTree>
    <p:extLst>
      <p:ext uri="{BB962C8B-B14F-4D97-AF65-F5344CB8AC3E}">
        <p14:creationId xmlns:p14="http://schemas.microsoft.com/office/powerpoint/2010/main" val="291716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4C302-431F-16AF-59FA-5E16CE77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A7ABFA-1907-EE49-1209-73684D75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" y="107681"/>
            <a:ext cx="7464425" cy="675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76C94B-0A43-EB55-210F-0F130D19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69" y="1584595"/>
            <a:ext cx="4464731" cy="34444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16419D2-A6A4-8390-55AA-E1629E8EE5E2}"/>
              </a:ext>
            </a:extLst>
          </p:cNvPr>
          <p:cNvGrpSpPr/>
          <p:nvPr/>
        </p:nvGrpSpPr>
        <p:grpSpPr>
          <a:xfrm>
            <a:off x="7680959" y="1599636"/>
            <a:ext cx="3247545" cy="1883204"/>
            <a:chOff x="7680959" y="1599636"/>
            <a:chExt cx="3247545" cy="18832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8CBE71-8745-24D2-74E1-E8CD31C12291}"/>
                </a:ext>
              </a:extLst>
            </p:cNvPr>
            <p:cNvSpPr txBox="1"/>
            <p:nvPr/>
          </p:nvSpPr>
          <p:spPr>
            <a:xfrm>
              <a:off x="10617200" y="268849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3BF1C57-0079-9830-67DC-7C14A0B727F5}"/>
                </a:ext>
              </a:extLst>
            </p:cNvPr>
            <p:cNvSpPr/>
            <p:nvPr/>
          </p:nvSpPr>
          <p:spPr>
            <a:xfrm>
              <a:off x="7680959" y="1599636"/>
              <a:ext cx="2519681" cy="1829221"/>
            </a:xfrm>
            <a:custGeom>
              <a:avLst/>
              <a:gdLst>
                <a:gd name="connsiteX0" fmla="*/ 386081 w 2519681"/>
                <a:gd name="connsiteY0" fmla="*/ 97084 h 1829221"/>
                <a:gd name="connsiteX1" fmla="*/ 436881 w 2519681"/>
                <a:gd name="connsiteY1" fmla="*/ 66604 h 1829221"/>
                <a:gd name="connsiteX2" fmla="*/ 548641 w 2519681"/>
                <a:gd name="connsiteY2" fmla="*/ 46284 h 1829221"/>
                <a:gd name="connsiteX3" fmla="*/ 589281 w 2519681"/>
                <a:gd name="connsiteY3" fmla="*/ 15804 h 1829221"/>
                <a:gd name="connsiteX4" fmla="*/ 1016001 w 2519681"/>
                <a:gd name="connsiteY4" fmla="*/ 25964 h 1829221"/>
                <a:gd name="connsiteX5" fmla="*/ 1097281 w 2519681"/>
                <a:gd name="connsiteY5" fmla="*/ 66604 h 1829221"/>
                <a:gd name="connsiteX6" fmla="*/ 1188721 w 2519681"/>
                <a:gd name="connsiteY6" fmla="*/ 127564 h 1829221"/>
                <a:gd name="connsiteX7" fmla="*/ 1198881 w 2519681"/>
                <a:gd name="connsiteY7" fmla="*/ 158044 h 1829221"/>
                <a:gd name="connsiteX8" fmla="*/ 1229361 w 2519681"/>
                <a:gd name="connsiteY8" fmla="*/ 168204 h 1829221"/>
                <a:gd name="connsiteX9" fmla="*/ 1280161 w 2519681"/>
                <a:gd name="connsiteY9" fmla="*/ 178364 h 1829221"/>
                <a:gd name="connsiteX10" fmla="*/ 1351281 w 2519681"/>
                <a:gd name="connsiteY10" fmla="*/ 198684 h 1829221"/>
                <a:gd name="connsiteX11" fmla="*/ 1574801 w 2519681"/>
                <a:gd name="connsiteY11" fmla="*/ 188524 h 1829221"/>
                <a:gd name="connsiteX12" fmla="*/ 1645921 w 2519681"/>
                <a:gd name="connsiteY12" fmla="*/ 168204 h 1829221"/>
                <a:gd name="connsiteX13" fmla="*/ 2011681 w 2519681"/>
                <a:gd name="connsiteY13" fmla="*/ 198684 h 1829221"/>
                <a:gd name="connsiteX14" fmla="*/ 2225041 w 2519681"/>
                <a:gd name="connsiteY14" fmla="*/ 259644 h 1829221"/>
                <a:gd name="connsiteX15" fmla="*/ 2428241 w 2519681"/>
                <a:gd name="connsiteY15" fmla="*/ 401884 h 1829221"/>
                <a:gd name="connsiteX16" fmla="*/ 2458721 w 2519681"/>
                <a:gd name="connsiteY16" fmla="*/ 432364 h 1829221"/>
                <a:gd name="connsiteX17" fmla="*/ 2519681 w 2519681"/>
                <a:gd name="connsiteY17" fmla="*/ 574604 h 1829221"/>
                <a:gd name="connsiteX18" fmla="*/ 2489201 w 2519681"/>
                <a:gd name="connsiteY18" fmla="*/ 716844 h 1829221"/>
                <a:gd name="connsiteX19" fmla="*/ 2458721 w 2519681"/>
                <a:gd name="connsiteY19" fmla="*/ 869244 h 1829221"/>
                <a:gd name="connsiteX20" fmla="*/ 2428241 w 2519681"/>
                <a:gd name="connsiteY20" fmla="*/ 920044 h 1829221"/>
                <a:gd name="connsiteX21" fmla="*/ 2397761 w 2519681"/>
                <a:gd name="connsiteY21" fmla="*/ 930204 h 1829221"/>
                <a:gd name="connsiteX22" fmla="*/ 2346961 w 2519681"/>
                <a:gd name="connsiteY22" fmla="*/ 940364 h 1829221"/>
                <a:gd name="connsiteX23" fmla="*/ 2286001 w 2519681"/>
                <a:gd name="connsiteY23" fmla="*/ 991164 h 1829221"/>
                <a:gd name="connsiteX24" fmla="*/ 2225041 w 2519681"/>
                <a:gd name="connsiteY24" fmla="*/ 1072444 h 1829221"/>
                <a:gd name="connsiteX25" fmla="*/ 2143761 w 2519681"/>
                <a:gd name="connsiteY25" fmla="*/ 1123244 h 1829221"/>
                <a:gd name="connsiteX26" fmla="*/ 1981201 w 2519681"/>
                <a:gd name="connsiteY26" fmla="*/ 1153724 h 1829221"/>
                <a:gd name="connsiteX27" fmla="*/ 1920241 w 2519681"/>
                <a:gd name="connsiteY27" fmla="*/ 1174044 h 1829221"/>
                <a:gd name="connsiteX28" fmla="*/ 1849121 w 2519681"/>
                <a:gd name="connsiteY28" fmla="*/ 1184204 h 1829221"/>
                <a:gd name="connsiteX29" fmla="*/ 1808481 w 2519681"/>
                <a:gd name="connsiteY29" fmla="*/ 1194364 h 1829221"/>
                <a:gd name="connsiteX30" fmla="*/ 1778001 w 2519681"/>
                <a:gd name="connsiteY30" fmla="*/ 1214684 h 1829221"/>
                <a:gd name="connsiteX31" fmla="*/ 1635761 w 2519681"/>
                <a:gd name="connsiteY31" fmla="*/ 1245164 h 1829221"/>
                <a:gd name="connsiteX32" fmla="*/ 1544321 w 2519681"/>
                <a:gd name="connsiteY32" fmla="*/ 1265484 h 1829221"/>
                <a:gd name="connsiteX33" fmla="*/ 1503681 w 2519681"/>
                <a:gd name="connsiteY33" fmla="*/ 1285804 h 1829221"/>
                <a:gd name="connsiteX34" fmla="*/ 1442721 w 2519681"/>
                <a:gd name="connsiteY34" fmla="*/ 1326444 h 1829221"/>
                <a:gd name="connsiteX35" fmla="*/ 1361441 w 2519681"/>
                <a:gd name="connsiteY35" fmla="*/ 1367084 h 1829221"/>
                <a:gd name="connsiteX36" fmla="*/ 1270001 w 2519681"/>
                <a:gd name="connsiteY36" fmla="*/ 1438204 h 1829221"/>
                <a:gd name="connsiteX37" fmla="*/ 1209041 w 2519681"/>
                <a:gd name="connsiteY37" fmla="*/ 1489004 h 1829221"/>
                <a:gd name="connsiteX38" fmla="*/ 1137921 w 2519681"/>
                <a:gd name="connsiteY38" fmla="*/ 1529644 h 1829221"/>
                <a:gd name="connsiteX39" fmla="*/ 975361 w 2519681"/>
                <a:gd name="connsiteY39" fmla="*/ 1641404 h 1829221"/>
                <a:gd name="connsiteX40" fmla="*/ 904241 w 2519681"/>
                <a:gd name="connsiteY40" fmla="*/ 1661724 h 1829221"/>
                <a:gd name="connsiteX41" fmla="*/ 822961 w 2519681"/>
                <a:gd name="connsiteY41" fmla="*/ 1692204 h 1829221"/>
                <a:gd name="connsiteX42" fmla="*/ 741681 w 2519681"/>
                <a:gd name="connsiteY42" fmla="*/ 1702364 h 1829221"/>
                <a:gd name="connsiteX43" fmla="*/ 711201 w 2519681"/>
                <a:gd name="connsiteY43" fmla="*/ 1712524 h 1829221"/>
                <a:gd name="connsiteX44" fmla="*/ 670561 w 2519681"/>
                <a:gd name="connsiteY44" fmla="*/ 1732844 h 1829221"/>
                <a:gd name="connsiteX45" fmla="*/ 599441 w 2519681"/>
                <a:gd name="connsiteY45" fmla="*/ 1753164 h 1829221"/>
                <a:gd name="connsiteX46" fmla="*/ 558801 w 2519681"/>
                <a:gd name="connsiteY46" fmla="*/ 1773484 h 1829221"/>
                <a:gd name="connsiteX47" fmla="*/ 386081 w 2519681"/>
                <a:gd name="connsiteY47" fmla="*/ 1824284 h 1829221"/>
                <a:gd name="connsiteX48" fmla="*/ 294641 w 2519681"/>
                <a:gd name="connsiteY48" fmla="*/ 1814124 h 1829221"/>
                <a:gd name="connsiteX49" fmla="*/ 325121 w 2519681"/>
                <a:gd name="connsiteY49" fmla="*/ 1651564 h 1829221"/>
                <a:gd name="connsiteX50" fmla="*/ 182881 w 2519681"/>
                <a:gd name="connsiteY50" fmla="*/ 1407724 h 1829221"/>
                <a:gd name="connsiteX51" fmla="*/ 152401 w 2519681"/>
                <a:gd name="connsiteY51" fmla="*/ 1387404 h 1829221"/>
                <a:gd name="connsiteX52" fmla="*/ 142241 w 2519681"/>
                <a:gd name="connsiteY52" fmla="*/ 1346764 h 1829221"/>
                <a:gd name="connsiteX53" fmla="*/ 111761 w 2519681"/>
                <a:gd name="connsiteY53" fmla="*/ 1316284 h 1829221"/>
                <a:gd name="connsiteX54" fmla="*/ 91441 w 2519681"/>
                <a:gd name="connsiteY54" fmla="*/ 1174044 h 1829221"/>
                <a:gd name="connsiteX55" fmla="*/ 71121 w 2519681"/>
                <a:gd name="connsiteY55" fmla="*/ 1082604 h 1829221"/>
                <a:gd name="connsiteX56" fmla="*/ 10161 w 2519681"/>
                <a:gd name="connsiteY56" fmla="*/ 747324 h 1829221"/>
                <a:gd name="connsiteX57" fmla="*/ 10161 w 2519681"/>
                <a:gd name="connsiteY57" fmla="*/ 594924 h 1829221"/>
                <a:gd name="connsiteX58" fmla="*/ 91441 w 2519681"/>
                <a:gd name="connsiteY58" fmla="*/ 452684 h 1829221"/>
                <a:gd name="connsiteX59" fmla="*/ 142241 w 2519681"/>
                <a:gd name="connsiteY59" fmla="*/ 361244 h 1829221"/>
                <a:gd name="connsiteX60" fmla="*/ 213361 w 2519681"/>
                <a:gd name="connsiteY60" fmla="*/ 259644 h 1829221"/>
                <a:gd name="connsiteX61" fmla="*/ 294641 w 2519681"/>
                <a:gd name="connsiteY61" fmla="*/ 117404 h 1829221"/>
                <a:gd name="connsiteX62" fmla="*/ 335281 w 2519681"/>
                <a:gd name="connsiteY62" fmla="*/ 86924 h 1829221"/>
                <a:gd name="connsiteX63" fmla="*/ 365761 w 2519681"/>
                <a:gd name="connsiteY63" fmla="*/ 66604 h 1829221"/>
                <a:gd name="connsiteX64" fmla="*/ 538481 w 2519681"/>
                <a:gd name="connsiteY64" fmla="*/ 56444 h 182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519681" h="1829221">
                  <a:moveTo>
                    <a:pt x="386081" y="97084"/>
                  </a:moveTo>
                  <a:cubicBezTo>
                    <a:pt x="403014" y="86924"/>
                    <a:pt x="419218" y="75435"/>
                    <a:pt x="436881" y="66604"/>
                  </a:cubicBezTo>
                  <a:cubicBezTo>
                    <a:pt x="468205" y="50942"/>
                    <a:pt x="520623" y="49786"/>
                    <a:pt x="548641" y="46284"/>
                  </a:cubicBezTo>
                  <a:cubicBezTo>
                    <a:pt x="562188" y="36124"/>
                    <a:pt x="572478" y="17904"/>
                    <a:pt x="589281" y="15804"/>
                  </a:cubicBezTo>
                  <a:cubicBezTo>
                    <a:pt x="810844" y="-11891"/>
                    <a:pt x="835745" y="213"/>
                    <a:pt x="1016001" y="25964"/>
                  </a:cubicBezTo>
                  <a:cubicBezTo>
                    <a:pt x="1043094" y="39511"/>
                    <a:pt x="1073627" y="47681"/>
                    <a:pt x="1097281" y="66604"/>
                  </a:cubicBezTo>
                  <a:cubicBezTo>
                    <a:pt x="1159908" y="116705"/>
                    <a:pt x="1128685" y="97546"/>
                    <a:pt x="1188721" y="127564"/>
                  </a:cubicBezTo>
                  <a:cubicBezTo>
                    <a:pt x="1192108" y="137724"/>
                    <a:pt x="1191308" y="150471"/>
                    <a:pt x="1198881" y="158044"/>
                  </a:cubicBezTo>
                  <a:cubicBezTo>
                    <a:pt x="1206454" y="165617"/>
                    <a:pt x="1218971" y="165607"/>
                    <a:pt x="1229361" y="168204"/>
                  </a:cubicBezTo>
                  <a:cubicBezTo>
                    <a:pt x="1246114" y="172392"/>
                    <a:pt x="1263408" y="174176"/>
                    <a:pt x="1280161" y="178364"/>
                  </a:cubicBezTo>
                  <a:cubicBezTo>
                    <a:pt x="1304080" y="184344"/>
                    <a:pt x="1327574" y="191911"/>
                    <a:pt x="1351281" y="198684"/>
                  </a:cubicBezTo>
                  <a:cubicBezTo>
                    <a:pt x="1425788" y="195297"/>
                    <a:pt x="1500613" y="196199"/>
                    <a:pt x="1574801" y="188524"/>
                  </a:cubicBezTo>
                  <a:cubicBezTo>
                    <a:pt x="1599325" y="185987"/>
                    <a:pt x="1621272" y="167631"/>
                    <a:pt x="1645921" y="168204"/>
                  </a:cubicBezTo>
                  <a:cubicBezTo>
                    <a:pt x="1768231" y="171048"/>
                    <a:pt x="1889761" y="188524"/>
                    <a:pt x="2011681" y="198684"/>
                  </a:cubicBezTo>
                  <a:cubicBezTo>
                    <a:pt x="2045787" y="207210"/>
                    <a:pt x="2185116" y="238731"/>
                    <a:pt x="2225041" y="259644"/>
                  </a:cubicBezTo>
                  <a:cubicBezTo>
                    <a:pt x="2262094" y="279053"/>
                    <a:pt x="2386270" y="367544"/>
                    <a:pt x="2428241" y="401884"/>
                  </a:cubicBezTo>
                  <a:cubicBezTo>
                    <a:pt x="2439362" y="410983"/>
                    <a:pt x="2451191" y="420127"/>
                    <a:pt x="2458721" y="432364"/>
                  </a:cubicBezTo>
                  <a:cubicBezTo>
                    <a:pt x="2506759" y="510425"/>
                    <a:pt x="2503659" y="510517"/>
                    <a:pt x="2519681" y="574604"/>
                  </a:cubicBezTo>
                  <a:cubicBezTo>
                    <a:pt x="2509521" y="622017"/>
                    <a:pt x="2498711" y="669296"/>
                    <a:pt x="2489201" y="716844"/>
                  </a:cubicBezTo>
                  <a:cubicBezTo>
                    <a:pt x="2479594" y="764877"/>
                    <a:pt x="2474891" y="823968"/>
                    <a:pt x="2458721" y="869244"/>
                  </a:cubicBezTo>
                  <a:cubicBezTo>
                    <a:pt x="2452079" y="887841"/>
                    <a:pt x="2442205" y="906080"/>
                    <a:pt x="2428241" y="920044"/>
                  </a:cubicBezTo>
                  <a:cubicBezTo>
                    <a:pt x="2420668" y="927617"/>
                    <a:pt x="2408151" y="927607"/>
                    <a:pt x="2397761" y="930204"/>
                  </a:cubicBezTo>
                  <a:cubicBezTo>
                    <a:pt x="2381008" y="934392"/>
                    <a:pt x="2363894" y="936977"/>
                    <a:pt x="2346961" y="940364"/>
                  </a:cubicBezTo>
                  <a:cubicBezTo>
                    <a:pt x="2322657" y="956567"/>
                    <a:pt x="2303780" y="966273"/>
                    <a:pt x="2286001" y="991164"/>
                  </a:cubicBezTo>
                  <a:cubicBezTo>
                    <a:pt x="2246061" y="1047079"/>
                    <a:pt x="2290370" y="1023447"/>
                    <a:pt x="2225041" y="1072444"/>
                  </a:cubicBezTo>
                  <a:cubicBezTo>
                    <a:pt x="2199481" y="1091614"/>
                    <a:pt x="2174757" y="1115495"/>
                    <a:pt x="2143761" y="1123244"/>
                  </a:cubicBezTo>
                  <a:cubicBezTo>
                    <a:pt x="2035992" y="1150186"/>
                    <a:pt x="2090193" y="1140100"/>
                    <a:pt x="1981201" y="1153724"/>
                  </a:cubicBezTo>
                  <a:cubicBezTo>
                    <a:pt x="1960881" y="1160497"/>
                    <a:pt x="1941112" y="1169228"/>
                    <a:pt x="1920241" y="1174044"/>
                  </a:cubicBezTo>
                  <a:cubicBezTo>
                    <a:pt x="1896907" y="1179429"/>
                    <a:pt x="1872682" y="1179920"/>
                    <a:pt x="1849121" y="1184204"/>
                  </a:cubicBezTo>
                  <a:cubicBezTo>
                    <a:pt x="1835383" y="1186702"/>
                    <a:pt x="1822028" y="1190977"/>
                    <a:pt x="1808481" y="1194364"/>
                  </a:cubicBezTo>
                  <a:cubicBezTo>
                    <a:pt x="1798321" y="1201137"/>
                    <a:pt x="1789716" y="1211239"/>
                    <a:pt x="1778001" y="1214684"/>
                  </a:cubicBezTo>
                  <a:cubicBezTo>
                    <a:pt x="1731482" y="1228366"/>
                    <a:pt x="1683211" y="1235175"/>
                    <a:pt x="1635761" y="1245164"/>
                  </a:cubicBezTo>
                  <a:cubicBezTo>
                    <a:pt x="1621084" y="1248254"/>
                    <a:pt x="1561433" y="1259067"/>
                    <a:pt x="1544321" y="1265484"/>
                  </a:cubicBezTo>
                  <a:cubicBezTo>
                    <a:pt x="1530140" y="1270802"/>
                    <a:pt x="1516668" y="1278012"/>
                    <a:pt x="1503681" y="1285804"/>
                  </a:cubicBezTo>
                  <a:cubicBezTo>
                    <a:pt x="1482740" y="1298369"/>
                    <a:pt x="1465396" y="1317374"/>
                    <a:pt x="1442721" y="1326444"/>
                  </a:cubicBezTo>
                  <a:cubicBezTo>
                    <a:pt x="1396819" y="1344805"/>
                    <a:pt x="1396226" y="1340996"/>
                    <a:pt x="1361441" y="1367084"/>
                  </a:cubicBezTo>
                  <a:cubicBezTo>
                    <a:pt x="1330550" y="1390252"/>
                    <a:pt x="1300153" y="1414082"/>
                    <a:pt x="1270001" y="1438204"/>
                  </a:cubicBezTo>
                  <a:cubicBezTo>
                    <a:pt x="1249346" y="1454728"/>
                    <a:pt x="1232007" y="1475881"/>
                    <a:pt x="1209041" y="1489004"/>
                  </a:cubicBezTo>
                  <a:cubicBezTo>
                    <a:pt x="1185334" y="1502551"/>
                    <a:pt x="1160003" y="1513584"/>
                    <a:pt x="1137921" y="1529644"/>
                  </a:cubicBezTo>
                  <a:cubicBezTo>
                    <a:pt x="1056366" y="1588957"/>
                    <a:pt x="1132608" y="1596476"/>
                    <a:pt x="975361" y="1641404"/>
                  </a:cubicBezTo>
                  <a:cubicBezTo>
                    <a:pt x="951654" y="1648177"/>
                    <a:pt x="927631" y="1653927"/>
                    <a:pt x="904241" y="1661724"/>
                  </a:cubicBezTo>
                  <a:cubicBezTo>
                    <a:pt x="876790" y="1670874"/>
                    <a:pt x="851033" y="1685186"/>
                    <a:pt x="822961" y="1692204"/>
                  </a:cubicBezTo>
                  <a:cubicBezTo>
                    <a:pt x="796472" y="1698826"/>
                    <a:pt x="768774" y="1698977"/>
                    <a:pt x="741681" y="1702364"/>
                  </a:cubicBezTo>
                  <a:cubicBezTo>
                    <a:pt x="731521" y="1705751"/>
                    <a:pt x="721045" y="1708305"/>
                    <a:pt x="711201" y="1712524"/>
                  </a:cubicBezTo>
                  <a:cubicBezTo>
                    <a:pt x="697280" y="1718490"/>
                    <a:pt x="684795" y="1727668"/>
                    <a:pt x="670561" y="1732844"/>
                  </a:cubicBezTo>
                  <a:cubicBezTo>
                    <a:pt x="647390" y="1741270"/>
                    <a:pt x="622612" y="1744738"/>
                    <a:pt x="599441" y="1753164"/>
                  </a:cubicBezTo>
                  <a:cubicBezTo>
                    <a:pt x="585207" y="1758340"/>
                    <a:pt x="573257" y="1768966"/>
                    <a:pt x="558801" y="1773484"/>
                  </a:cubicBezTo>
                  <a:cubicBezTo>
                    <a:pt x="319464" y="1848277"/>
                    <a:pt x="519192" y="1771040"/>
                    <a:pt x="386081" y="1824284"/>
                  </a:cubicBezTo>
                  <a:cubicBezTo>
                    <a:pt x="355601" y="1820897"/>
                    <a:pt x="304848" y="1843043"/>
                    <a:pt x="294641" y="1814124"/>
                  </a:cubicBezTo>
                  <a:cubicBezTo>
                    <a:pt x="276292" y="1762136"/>
                    <a:pt x="333380" y="1706073"/>
                    <a:pt x="325121" y="1651564"/>
                  </a:cubicBezTo>
                  <a:cubicBezTo>
                    <a:pt x="312330" y="1567146"/>
                    <a:pt x="245119" y="1469962"/>
                    <a:pt x="182881" y="1407724"/>
                  </a:cubicBezTo>
                  <a:cubicBezTo>
                    <a:pt x="174247" y="1399090"/>
                    <a:pt x="162561" y="1394177"/>
                    <a:pt x="152401" y="1387404"/>
                  </a:cubicBezTo>
                  <a:cubicBezTo>
                    <a:pt x="149014" y="1373857"/>
                    <a:pt x="149169" y="1358888"/>
                    <a:pt x="142241" y="1346764"/>
                  </a:cubicBezTo>
                  <a:cubicBezTo>
                    <a:pt x="135112" y="1334289"/>
                    <a:pt x="115815" y="1330069"/>
                    <a:pt x="111761" y="1316284"/>
                  </a:cubicBezTo>
                  <a:cubicBezTo>
                    <a:pt x="98247" y="1270335"/>
                    <a:pt x="99647" y="1221230"/>
                    <a:pt x="91441" y="1174044"/>
                  </a:cubicBezTo>
                  <a:cubicBezTo>
                    <a:pt x="86091" y="1143282"/>
                    <a:pt x="76397" y="1113379"/>
                    <a:pt x="71121" y="1082604"/>
                  </a:cubicBezTo>
                  <a:cubicBezTo>
                    <a:pt x="14049" y="749686"/>
                    <a:pt x="58466" y="916390"/>
                    <a:pt x="10161" y="747324"/>
                  </a:cubicBezTo>
                  <a:cubicBezTo>
                    <a:pt x="3384" y="686329"/>
                    <a:pt x="-8841" y="651930"/>
                    <a:pt x="10161" y="594924"/>
                  </a:cubicBezTo>
                  <a:cubicBezTo>
                    <a:pt x="23929" y="553619"/>
                    <a:pt x="72197" y="485400"/>
                    <a:pt x="91441" y="452684"/>
                  </a:cubicBezTo>
                  <a:cubicBezTo>
                    <a:pt x="109120" y="422630"/>
                    <a:pt x="123622" y="390724"/>
                    <a:pt x="142241" y="361244"/>
                  </a:cubicBezTo>
                  <a:cubicBezTo>
                    <a:pt x="164316" y="326292"/>
                    <a:pt x="193439" y="295866"/>
                    <a:pt x="213361" y="259644"/>
                  </a:cubicBezTo>
                  <a:cubicBezTo>
                    <a:pt x="278875" y="140528"/>
                    <a:pt x="218881" y="183694"/>
                    <a:pt x="294641" y="117404"/>
                  </a:cubicBezTo>
                  <a:cubicBezTo>
                    <a:pt x="307385" y="106253"/>
                    <a:pt x="321502" y="96766"/>
                    <a:pt x="335281" y="86924"/>
                  </a:cubicBezTo>
                  <a:cubicBezTo>
                    <a:pt x="345217" y="79827"/>
                    <a:pt x="354177" y="70465"/>
                    <a:pt x="365761" y="66604"/>
                  </a:cubicBezTo>
                  <a:cubicBezTo>
                    <a:pt x="414614" y="50320"/>
                    <a:pt x="494466" y="56444"/>
                    <a:pt x="538481" y="5644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3C6F6E-E929-5210-950B-659B3B38023F}"/>
                </a:ext>
              </a:extLst>
            </p:cNvPr>
            <p:cNvSpPr txBox="1"/>
            <p:nvPr/>
          </p:nvSpPr>
          <p:spPr>
            <a:xfrm>
              <a:off x="8925667" y="311350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61FE46B-74A6-097A-237C-E2314D40DC51}"/>
              </a:ext>
            </a:extLst>
          </p:cNvPr>
          <p:cNvSpPr txBox="1"/>
          <p:nvPr/>
        </p:nvSpPr>
        <p:spPr>
          <a:xfrm>
            <a:off x="8284265" y="5414499"/>
            <a:ext cx="2644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Prediction ratio:</a:t>
            </a:r>
          </a:p>
          <a:p>
            <a:endParaRPr lang="en-US" b="1" dirty="0"/>
          </a:p>
          <a:p>
            <a:r>
              <a:rPr lang="en-US" b="1" u="sng" dirty="0"/>
              <a:t>Number of True positives</a:t>
            </a:r>
          </a:p>
          <a:p>
            <a:r>
              <a:rPr lang="en-US" b="1" dirty="0"/>
              <a:t>Number of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2836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3BF1-A4AB-88B9-9FEE-C402FC0F2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E95534F-11F7-0397-5DA0-40868551DDC3}"/>
              </a:ext>
            </a:extLst>
          </p:cNvPr>
          <p:cNvGrpSpPr/>
          <p:nvPr/>
        </p:nvGrpSpPr>
        <p:grpSpPr>
          <a:xfrm>
            <a:off x="0" y="873760"/>
            <a:ext cx="4033520" cy="2660407"/>
            <a:chOff x="0" y="0"/>
            <a:chExt cx="4033520" cy="26604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C629E1-B29E-38AA-1C3C-26125963E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033520" cy="26604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5A508E-A5DE-C918-99AF-4A763F2101A0}"/>
                </a:ext>
              </a:extLst>
            </p:cNvPr>
            <p:cNvSpPr txBox="1"/>
            <p:nvPr/>
          </p:nvSpPr>
          <p:spPr>
            <a:xfrm>
              <a:off x="2933547" y="89972"/>
              <a:ext cx="1009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0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819E3E-82B3-F86B-AB44-3DDC2A9FA305}"/>
              </a:ext>
            </a:extLst>
          </p:cNvPr>
          <p:cNvGrpSpPr/>
          <p:nvPr/>
        </p:nvGrpSpPr>
        <p:grpSpPr>
          <a:xfrm>
            <a:off x="4033520" y="873760"/>
            <a:ext cx="4110355" cy="2711085"/>
            <a:chOff x="4033520" y="0"/>
            <a:chExt cx="4110355" cy="27110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BC54403-7015-57AA-5006-2974D9BB5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3520" y="0"/>
              <a:ext cx="4110355" cy="271108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7F56DE-8506-E39D-E93A-47AD5C81736E}"/>
                </a:ext>
              </a:extLst>
            </p:cNvPr>
            <p:cNvSpPr txBox="1"/>
            <p:nvPr/>
          </p:nvSpPr>
          <p:spPr>
            <a:xfrm>
              <a:off x="6952462" y="121206"/>
              <a:ext cx="1009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75E5F19-AE86-C7BC-BB32-3DF8F001D2A6}"/>
              </a:ext>
            </a:extLst>
          </p:cNvPr>
          <p:cNvGrpSpPr/>
          <p:nvPr/>
        </p:nvGrpSpPr>
        <p:grpSpPr>
          <a:xfrm>
            <a:off x="3995103" y="3584845"/>
            <a:ext cx="4110355" cy="2711085"/>
            <a:chOff x="3995103" y="2711085"/>
            <a:chExt cx="4110355" cy="27110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259A7C-2D37-6A7A-6E23-2559EE80E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5103" y="2711085"/>
              <a:ext cx="4110355" cy="27110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426BB4-3DCD-1B8F-5BEC-4C5217C8A476}"/>
                </a:ext>
              </a:extLst>
            </p:cNvPr>
            <p:cNvSpPr txBox="1"/>
            <p:nvPr/>
          </p:nvSpPr>
          <p:spPr>
            <a:xfrm>
              <a:off x="7057084" y="2803810"/>
              <a:ext cx="1009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077FE5-01B0-329D-E51D-B5E790E3F8E5}"/>
              </a:ext>
            </a:extLst>
          </p:cNvPr>
          <p:cNvGrpSpPr/>
          <p:nvPr/>
        </p:nvGrpSpPr>
        <p:grpSpPr>
          <a:xfrm>
            <a:off x="8067040" y="3513786"/>
            <a:ext cx="4110355" cy="2711085"/>
            <a:chOff x="8067040" y="2640026"/>
            <a:chExt cx="4110355" cy="271108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591B18-3957-162B-D91D-3AA0AA870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67040" y="2640026"/>
              <a:ext cx="4110355" cy="27110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00D0C3-F84B-13A4-8297-1D90AD4F3737}"/>
                </a:ext>
              </a:extLst>
            </p:cNvPr>
            <p:cNvSpPr txBox="1"/>
            <p:nvPr/>
          </p:nvSpPr>
          <p:spPr>
            <a:xfrm>
              <a:off x="10973585" y="2803810"/>
              <a:ext cx="112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11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667579-7242-5EC1-1166-72B1A0AAEECF}"/>
              </a:ext>
            </a:extLst>
          </p:cNvPr>
          <p:cNvGrpSpPr/>
          <p:nvPr/>
        </p:nvGrpSpPr>
        <p:grpSpPr>
          <a:xfrm>
            <a:off x="-28700" y="3624139"/>
            <a:ext cx="4090920" cy="2711085"/>
            <a:chOff x="159369" y="4131959"/>
            <a:chExt cx="4010025" cy="265747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75984A-96AC-9DD5-37A9-87361FA9C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369" y="4131959"/>
              <a:ext cx="4010025" cy="265747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C3B19E-89C5-51D5-D0A2-1188AE50D310}"/>
                </a:ext>
              </a:extLst>
            </p:cNvPr>
            <p:cNvSpPr txBox="1"/>
            <p:nvPr/>
          </p:nvSpPr>
          <p:spPr>
            <a:xfrm>
              <a:off x="3021003" y="4247574"/>
              <a:ext cx="112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14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A81AC9-EA50-0132-BBDD-175C488ED623}"/>
              </a:ext>
            </a:extLst>
          </p:cNvPr>
          <p:cNvGrpSpPr/>
          <p:nvPr/>
        </p:nvGrpSpPr>
        <p:grpSpPr>
          <a:xfrm>
            <a:off x="8233892" y="923500"/>
            <a:ext cx="3958108" cy="2610667"/>
            <a:chOff x="4500881" y="990786"/>
            <a:chExt cx="4404995" cy="290542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096F393-A9C7-84AE-D2BC-4D1B5C0C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00881" y="990786"/>
              <a:ext cx="4404995" cy="290542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EA574F-80A9-F745-D849-F54699FD6BB4}"/>
                </a:ext>
              </a:extLst>
            </p:cNvPr>
            <p:cNvSpPr txBox="1"/>
            <p:nvPr/>
          </p:nvSpPr>
          <p:spPr>
            <a:xfrm>
              <a:off x="7778901" y="1121666"/>
              <a:ext cx="112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21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F1BE-69F9-0538-43FE-C611B4DC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63DDD-4307-4536-23CF-AF16A30C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03" y="888711"/>
            <a:ext cx="4467585" cy="2946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91AC16-C022-4861-3285-45281657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281" y="4003307"/>
            <a:ext cx="4138789" cy="27298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416B90-329C-29AE-FD74-63841353EEF8}"/>
              </a:ext>
            </a:extLst>
          </p:cNvPr>
          <p:cNvSpPr txBox="1"/>
          <p:nvPr/>
        </p:nvSpPr>
        <p:spPr>
          <a:xfrm>
            <a:off x="3192771" y="1056602"/>
            <a:ext cx="112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F4C50-385F-8C4D-EDEF-41ED81B34295}"/>
              </a:ext>
            </a:extLst>
          </p:cNvPr>
          <p:cNvSpPr txBox="1"/>
          <p:nvPr/>
        </p:nvSpPr>
        <p:spPr>
          <a:xfrm>
            <a:off x="7366312" y="4228737"/>
            <a:ext cx="1126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D82CB0-C3DD-9E71-5EEA-B7AC5B7C2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475" y="2119035"/>
            <a:ext cx="3387298" cy="261323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7F25CD-8CFD-29EC-CFD2-69FA06B28422}"/>
              </a:ext>
            </a:extLst>
          </p:cNvPr>
          <p:cNvSpPr/>
          <p:nvPr/>
        </p:nvSpPr>
        <p:spPr>
          <a:xfrm>
            <a:off x="9834880" y="3697817"/>
            <a:ext cx="1930400" cy="853863"/>
          </a:xfrm>
          <a:custGeom>
            <a:avLst/>
            <a:gdLst>
              <a:gd name="connsiteX0" fmla="*/ 0 w 1930400"/>
              <a:gd name="connsiteY0" fmla="*/ 549063 h 853863"/>
              <a:gd name="connsiteX1" fmla="*/ 81280 w 1930400"/>
              <a:gd name="connsiteY1" fmla="*/ 518583 h 853863"/>
              <a:gd name="connsiteX2" fmla="*/ 101600 w 1930400"/>
              <a:gd name="connsiteY2" fmla="*/ 488103 h 853863"/>
              <a:gd name="connsiteX3" fmla="*/ 132080 w 1930400"/>
              <a:gd name="connsiteY3" fmla="*/ 477943 h 853863"/>
              <a:gd name="connsiteX4" fmla="*/ 182880 w 1930400"/>
              <a:gd name="connsiteY4" fmla="*/ 457623 h 853863"/>
              <a:gd name="connsiteX5" fmla="*/ 223520 w 1930400"/>
              <a:gd name="connsiteY5" fmla="*/ 416983 h 853863"/>
              <a:gd name="connsiteX6" fmla="*/ 254000 w 1930400"/>
              <a:gd name="connsiteY6" fmla="*/ 376343 h 853863"/>
              <a:gd name="connsiteX7" fmla="*/ 335280 w 1930400"/>
              <a:gd name="connsiteY7" fmla="*/ 315383 h 853863"/>
              <a:gd name="connsiteX8" fmla="*/ 396240 w 1930400"/>
              <a:gd name="connsiteY8" fmla="*/ 234103 h 853863"/>
              <a:gd name="connsiteX9" fmla="*/ 426720 w 1930400"/>
              <a:gd name="connsiteY9" fmla="*/ 203623 h 853863"/>
              <a:gd name="connsiteX10" fmla="*/ 467360 w 1930400"/>
              <a:gd name="connsiteY10" fmla="*/ 142663 h 853863"/>
              <a:gd name="connsiteX11" fmla="*/ 477520 w 1930400"/>
              <a:gd name="connsiteY11" fmla="*/ 112183 h 853863"/>
              <a:gd name="connsiteX12" fmla="*/ 528320 w 1930400"/>
              <a:gd name="connsiteY12" fmla="*/ 41063 h 853863"/>
              <a:gd name="connsiteX13" fmla="*/ 558800 w 1930400"/>
              <a:gd name="connsiteY13" fmla="*/ 30903 h 853863"/>
              <a:gd name="connsiteX14" fmla="*/ 680720 w 1930400"/>
              <a:gd name="connsiteY14" fmla="*/ 20743 h 853863"/>
              <a:gd name="connsiteX15" fmla="*/ 802640 w 1930400"/>
              <a:gd name="connsiteY15" fmla="*/ 10583 h 853863"/>
              <a:gd name="connsiteX16" fmla="*/ 843280 w 1930400"/>
              <a:gd name="connsiteY16" fmla="*/ 41063 h 853863"/>
              <a:gd name="connsiteX17" fmla="*/ 873760 w 1930400"/>
              <a:gd name="connsiteY17" fmla="*/ 61383 h 853863"/>
              <a:gd name="connsiteX18" fmla="*/ 894080 w 1930400"/>
              <a:gd name="connsiteY18" fmla="*/ 112183 h 853863"/>
              <a:gd name="connsiteX19" fmla="*/ 924560 w 1930400"/>
              <a:gd name="connsiteY19" fmla="*/ 132503 h 853863"/>
              <a:gd name="connsiteX20" fmla="*/ 975360 w 1930400"/>
              <a:gd name="connsiteY20" fmla="*/ 173143 h 853863"/>
              <a:gd name="connsiteX21" fmla="*/ 995680 w 1930400"/>
              <a:gd name="connsiteY21" fmla="*/ 203623 h 853863"/>
              <a:gd name="connsiteX22" fmla="*/ 1026160 w 1930400"/>
              <a:gd name="connsiteY22" fmla="*/ 223943 h 853863"/>
              <a:gd name="connsiteX23" fmla="*/ 1056640 w 1930400"/>
              <a:gd name="connsiteY23" fmla="*/ 264583 h 853863"/>
              <a:gd name="connsiteX24" fmla="*/ 1137920 w 1930400"/>
              <a:gd name="connsiteY24" fmla="*/ 305223 h 853863"/>
              <a:gd name="connsiteX25" fmla="*/ 1178560 w 1930400"/>
              <a:gd name="connsiteY25" fmla="*/ 325543 h 853863"/>
              <a:gd name="connsiteX26" fmla="*/ 1249680 w 1930400"/>
              <a:gd name="connsiteY26" fmla="*/ 376343 h 853863"/>
              <a:gd name="connsiteX27" fmla="*/ 1310640 w 1930400"/>
              <a:gd name="connsiteY27" fmla="*/ 386503 h 853863"/>
              <a:gd name="connsiteX28" fmla="*/ 1351280 w 1930400"/>
              <a:gd name="connsiteY28" fmla="*/ 396663 h 853863"/>
              <a:gd name="connsiteX29" fmla="*/ 1452880 w 1930400"/>
              <a:gd name="connsiteY29" fmla="*/ 386503 h 853863"/>
              <a:gd name="connsiteX30" fmla="*/ 1554480 w 1930400"/>
              <a:gd name="connsiteY30" fmla="*/ 366183 h 853863"/>
              <a:gd name="connsiteX31" fmla="*/ 1798320 w 1930400"/>
              <a:gd name="connsiteY31" fmla="*/ 356023 h 853863"/>
              <a:gd name="connsiteX32" fmla="*/ 1859280 w 1930400"/>
              <a:gd name="connsiteY32" fmla="*/ 366183 h 853863"/>
              <a:gd name="connsiteX33" fmla="*/ 1879600 w 1930400"/>
              <a:gd name="connsiteY33" fmla="*/ 396663 h 853863"/>
              <a:gd name="connsiteX34" fmla="*/ 1930400 w 1930400"/>
              <a:gd name="connsiteY34" fmla="*/ 508423 h 853863"/>
              <a:gd name="connsiteX35" fmla="*/ 1899920 w 1930400"/>
              <a:gd name="connsiteY35" fmla="*/ 701463 h 853863"/>
              <a:gd name="connsiteX36" fmla="*/ 1838960 w 1930400"/>
              <a:gd name="connsiteY36" fmla="*/ 762423 h 853863"/>
              <a:gd name="connsiteX37" fmla="*/ 1747520 w 1930400"/>
              <a:gd name="connsiteY37" fmla="*/ 803063 h 853863"/>
              <a:gd name="connsiteX38" fmla="*/ 1574800 w 1930400"/>
              <a:gd name="connsiteY38" fmla="*/ 853863 h 853863"/>
              <a:gd name="connsiteX39" fmla="*/ 335280 w 1930400"/>
              <a:gd name="connsiteY39" fmla="*/ 843703 h 853863"/>
              <a:gd name="connsiteX40" fmla="*/ 254000 w 1930400"/>
              <a:gd name="connsiteY40" fmla="*/ 823383 h 853863"/>
              <a:gd name="connsiteX41" fmla="*/ 233680 w 1930400"/>
              <a:gd name="connsiteY41" fmla="*/ 792903 h 853863"/>
              <a:gd name="connsiteX42" fmla="*/ 162560 w 1930400"/>
              <a:gd name="connsiteY42" fmla="*/ 752263 h 853863"/>
              <a:gd name="connsiteX43" fmla="*/ 142240 w 1930400"/>
              <a:gd name="connsiteY43" fmla="*/ 650663 h 853863"/>
              <a:gd name="connsiteX44" fmla="*/ 121920 w 1930400"/>
              <a:gd name="connsiteY44" fmla="*/ 589703 h 853863"/>
              <a:gd name="connsiteX45" fmla="*/ 101600 w 1930400"/>
              <a:gd name="connsiteY45" fmla="*/ 518583 h 853863"/>
              <a:gd name="connsiteX46" fmla="*/ 81280 w 1930400"/>
              <a:gd name="connsiteY46" fmla="*/ 488103 h 85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930400" h="853863">
                <a:moveTo>
                  <a:pt x="0" y="549063"/>
                </a:moveTo>
                <a:cubicBezTo>
                  <a:pt x="36346" y="541794"/>
                  <a:pt x="55118" y="544745"/>
                  <a:pt x="81280" y="518583"/>
                </a:cubicBezTo>
                <a:cubicBezTo>
                  <a:pt x="89914" y="509949"/>
                  <a:pt x="92065" y="495731"/>
                  <a:pt x="101600" y="488103"/>
                </a:cubicBezTo>
                <a:cubicBezTo>
                  <a:pt x="109963" y="481413"/>
                  <a:pt x="122052" y="481703"/>
                  <a:pt x="132080" y="477943"/>
                </a:cubicBezTo>
                <a:cubicBezTo>
                  <a:pt x="149157" y="471539"/>
                  <a:pt x="165947" y="464396"/>
                  <a:pt x="182880" y="457623"/>
                </a:cubicBezTo>
                <a:cubicBezTo>
                  <a:pt x="196427" y="444076"/>
                  <a:pt x="210904" y="431401"/>
                  <a:pt x="223520" y="416983"/>
                </a:cubicBezTo>
                <a:cubicBezTo>
                  <a:pt x="234671" y="404239"/>
                  <a:pt x="241470" y="387734"/>
                  <a:pt x="254000" y="376343"/>
                </a:cubicBezTo>
                <a:cubicBezTo>
                  <a:pt x="279059" y="353562"/>
                  <a:pt x="314960" y="342476"/>
                  <a:pt x="335280" y="315383"/>
                </a:cubicBezTo>
                <a:cubicBezTo>
                  <a:pt x="355600" y="288290"/>
                  <a:pt x="372293" y="258050"/>
                  <a:pt x="396240" y="234103"/>
                </a:cubicBezTo>
                <a:cubicBezTo>
                  <a:pt x="406400" y="223943"/>
                  <a:pt x="417899" y="214965"/>
                  <a:pt x="426720" y="203623"/>
                </a:cubicBezTo>
                <a:cubicBezTo>
                  <a:pt x="441713" y="184346"/>
                  <a:pt x="459637" y="165831"/>
                  <a:pt x="467360" y="142663"/>
                </a:cubicBezTo>
                <a:cubicBezTo>
                  <a:pt x="470747" y="132503"/>
                  <a:pt x="473301" y="122027"/>
                  <a:pt x="477520" y="112183"/>
                </a:cubicBezTo>
                <a:cubicBezTo>
                  <a:pt x="490233" y="82519"/>
                  <a:pt x="500443" y="59648"/>
                  <a:pt x="528320" y="41063"/>
                </a:cubicBezTo>
                <a:cubicBezTo>
                  <a:pt x="537231" y="35122"/>
                  <a:pt x="548184" y="32318"/>
                  <a:pt x="558800" y="30903"/>
                </a:cubicBezTo>
                <a:cubicBezTo>
                  <a:pt x="599223" y="25513"/>
                  <a:pt x="640080" y="24130"/>
                  <a:pt x="680720" y="20743"/>
                </a:cubicBezTo>
                <a:cubicBezTo>
                  <a:pt x="775547" y="-2964"/>
                  <a:pt x="734907" y="-6350"/>
                  <a:pt x="802640" y="10583"/>
                </a:cubicBezTo>
                <a:cubicBezTo>
                  <a:pt x="816187" y="20743"/>
                  <a:pt x="829501" y="31221"/>
                  <a:pt x="843280" y="41063"/>
                </a:cubicBezTo>
                <a:cubicBezTo>
                  <a:pt x="853216" y="48160"/>
                  <a:pt x="866663" y="51447"/>
                  <a:pt x="873760" y="61383"/>
                </a:cubicBezTo>
                <a:cubicBezTo>
                  <a:pt x="884360" y="76224"/>
                  <a:pt x="883480" y="97342"/>
                  <a:pt x="894080" y="112183"/>
                </a:cubicBezTo>
                <a:cubicBezTo>
                  <a:pt x="901177" y="122119"/>
                  <a:pt x="914791" y="125177"/>
                  <a:pt x="924560" y="132503"/>
                </a:cubicBezTo>
                <a:cubicBezTo>
                  <a:pt x="941908" y="145514"/>
                  <a:pt x="960026" y="157809"/>
                  <a:pt x="975360" y="173143"/>
                </a:cubicBezTo>
                <a:cubicBezTo>
                  <a:pt x="983994" y="181777"/>
                  <a:pt x="987046" y="194989"/>
                  <a:pt x="995680" y="203623"/>
                </a:cubicBezTo>
                <a:cubicBezTo>
                  <a:pt x="1004314" y="212257"/>
                  <a:pt x="1017526" y="215309"/>
                  <a:pt x="1026160" y="223943"/>
                </a:cubicBezTo>
                <a:cubicBezTo>
                  <a:pt x="1038134" y="235917"/>
                  <a:pt x="1042945" y="254623"/>
                  <a:pt x="1056640" y="264583"/>
                </a:cubicBezTo>
                <a:cubicBezTo>
                  <a:pt x="1081138" y="282399"/>
                  <a:pt x="1110827" y="291676"/>
                  <a:pt x="1137920" y="305223"/>
                </a:cubicBezTo>
                <a:cubicBezTo>
                  <a:pt x="1151467" y="311996"/>
                  <a:pt x="1167850" y="314833"/>
                  <a:pt x="1178560" y="325543"/>
                </a:cubicBezTo>
                <a:cubicBezTo>
                  <a:pt x="1205251" y="352234"/>
                  <a:pt x="1211472" y="364881"/>
                  <a:pt x="1249680" y="376343"/>
                </a:cubicBezTo>
                <a:cubicBezTo>
                  <a:pt x="1269411" y="382262"/>
                  <a:pt x="1290440" y="382463"/>
                  <a:pt x="1310640" y="386503"/>
                </a:cubicBezTo>
                <a:cubicBezTo>
                  <a:pt x="1324332" y="389241"/>
                  <a:pt x="1337733" y="393276"/>
                  <a:pt x="1351280" y="396663"/>
                </a:cubicBezTo>
                <a:cubicBezTo>
                  <a:pt x="1385147" y="393276"/>
                  <a:pt x="1419186" y="391316"/>
                  <a:pt x="1452880" y="386503"/>
                </a:cubicBezTo>
                <a:cubicBezTo>
                  <a:pt x="1532272" y="375161"/>
                  <a:pt x="1452060" y="373011"/>
                  <a:pt x="1554480" y="366183"/>
                </a:cubicBezTo>
                <a:cubicBezTo>
                  <a:pt x="1635650" y="360772"/>
                  <a:pt x="1717040" y="359410"/>
                  <a:pt x="1798320" y="356023"/>
                </a:cubicBezTo>
                <a:cubicBezTo>
                  <a:pt x="1818640" y="359410"/>
                  <a:pt x="1840855" y="356970"/>
                  <a:pt x="1859280" y="366183"/>
                </a:cubicBezTo>
                <a:cubicBezTo>
                  <a:pt x="1870202" y="371644"/>
                  <a:pt x="1873670" y="385989"/>
                  <a:pt x="1879600" y="396663"/>
                </a:cubicBezTo>
                <a:cubicBezTo>
                  <a:pt x="1907197" y="446338"/>
                  <a:pt x="1910504" y="458684"/>
                  <a:pt x="1930400" y="508423"/>
                </a:cubicBezTo>
                <a:cubicBezTo>
                  <a:pt x="1920240" y="572770"/>
                  <a:pt x="1921985" y="640170"/>
                  <a:pt x="1899920" y="701463"/>
                </a:cubicBezTo>
                <a:cubicBezTo>
                  <a:pt x="1890186" y="728501"/>
                  <a:pt x="1862870" y="746483"/>
                  <a:pt x="1838960" y="762423"/>
                </a:cubicBezTo>
                <a:cubicBezTo>
                  <a:pt x="1811207" y="780925"/>
                  <a:pt x="1778489" y="790675"/>
                  <a:pt x="1747520" y="803063"/>
                </a:cubicBezTo>
                <a:cubicBezTo>
                  <a:pt x="1701047" y="821652"/>
                  <a:pt x="1615067" y="842881"/>
                  <a:pt x="1574800" y="853863"/>
                </a:cubicBezTo>
                <a:lnTo>
                  <a:pt x="335280" y="843703"/>
                </a:lnTo>
                <a:cubicBezTo>
                  <a:pt x="309543" y="843298"/>
                  <a:pt x="278806" y="831652"/>
                  <a:pt x="254000" y="823383"/>
                </a:cubicBezTo>
                <a:cubicBezTo>
                  <a:pt x="247227" y="813223"/>
                  <a:pt x="242314" y="801537"/>
                  <a:pt x="233680" y="792903"/>
                </a:cubicBezTo>
                <a:cubicBezTo>
                  <a:pt x="219319" y="778542"/>
                  <a:pt x="178497" y="760232"/>
                  <a:pt x="162560" y="752263"/>
                </a:cubicBezTo>
                <a:cubicBezTo>
                  <a:pt x="101765" y="671203"/>
                  <a:pt x="151139" y="757450"/>
                  <a:pt x="142240" y="650663"/>
                </a:cubicBezTo>
                <a:cubicBezTo>
                  <a:pt x="140461" y="629318"/>
                  <a:pt x="128219" y="610175"/>
                  <a:pt x="121920" y="589703"/>
                </a:cubicBezTo>
                <a:cubicBezTo>
                  <a:pt x="114669" y="566138"/>
                  <a:pt x="110757" y="541475"/>
                  <a:pt x="101600" y="518583"/>
                </a:cubicBezTo>
                <a:cubicBezTo>
                  <a:pt x="97065" y="507246"/>
                  <a:pt x="81280" y="488103"/>
                  <a:pt x="81280" y="48810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34AFB-57D7-C18C-904C-EC3B69E35995}"/>
              </a:ext>
            </a:extLst>
          </p:cNvPr>
          <p:cNvGrpSpPr/>
          <p:nvPr/>
        </p:nvGrpSpPr>
        <p:grpSpPr>
          <a:xfrm>
            <a:off x="152390" y="3963999"/>
            <a:ext cx="4033520" cy="2716075"/>
            <a:chOff x="-7302" y="2635036"/>
            <a:chExt cx="4033520" cy="27160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F98AC85-DD64-FE4D-8524-0FC9ADC73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302" y="2635036"/>
              <a:ext cx="4033520" cy="271607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BB608F-7D7D-898D-3D20-E854F8A6871F}"/>
                </a:ext>
              </a:extLst>
            </p:cNvPr>
            <p:cNvSpPr txBox="1"/>
            <p:nvPr/>
          </p:nvSpPr>
          <p:spPr>
            <a:xfrm>
              <a:off x="2964356" y="2899774"/>
              <a:ext cx="1009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DB13F4-8FEE-BC63-8772-D9ED6343799C}"/>
              </a:ext>
            </a:extLst>
          </p:cNvPr>
          <p:cNvGrpSpPr/>
          <p:nvPr/>
        </p:nvGrpSpPr>
        <p:grpSpPr>
          <a:xfrm>
            <a:off x="4279702" y="940053"/>
            <a:ext cx="4467585" cy="2946705"/>
            <a:chOff x="8081644" y="0"/>
            <a:chExt cx="4095751" cy="270145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9AF69E4-5B26-F5AA-49CB-B9A163891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81644" y="0"/>
              <a:ext cx="4095751" cy="270145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5DEA977-011D-5046-FBBD-06A5AF798ACA}"/>
                </a:ext>
              </a:extLst>
            </p:cNvPr>
            <p:cNvSpPr txBox="1"/>
            <p:nvPr/>
          </p:nvSpPr>
          <p:spPr>
            <a:xfrm>
              <a:off x="11004307" y="121206"/>
              <a:ext cx="112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101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4E46-F07B-73B6-619C-115108FE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099DF-57D5-BAAE-9F94-D86585825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516572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ML-PEPPER is a useful tool for understanding small molecule binding by a large protein collection</a:t>
            </a:r>
          </a:p>
          <a:p>
            <a:r>
              <a:rPr lang="en-US" b="1" dirty="0"/>
              <a:t>A machine learning loop comprised of t-SNE with silhouette analysis provided an unsupervised clustering of pharmacophores</a:t>
            </a:r>
          </a:p>
          <a:p>
            <a:r>
              <a:rPr lang="en-US" b="1" dirty="0"/>
              <a:t>RDKIT (along with others) was a critical ally in the creation of this workflow.   THANK-YOU!</a:t>
            </a:r>
          </a:p>
          <a:p>
            <a:r>
              <a:rPr lang="en-US" b="1" dirty="0"/>
              <a:t>Potential Applications include:</a:t>
            </a:r>
          </a:p>
          <a:p>
            <a:pPr lvl="1"/>
            <a:r>
              <a:rPr lang="en-US" b="1" dirty="0"/>
              <a:t>screening/DEL library composition</a:t>
            </a:r>
          </a:p>
          <a:p>
            <a:pPr lvl="1"/>
            <a:r>
              <a:rPr lang="en-US" b="1" dirty="0"/>
              <a:t>potential off-target/tox analysis</a:t>
            </a:r>
          </a:p>
          <a:p>
            <a:pPr lvl="1"/>
            <a:r>
              <a:rPr lang="en-US" b="1" dirty="0"/>
              <a:t>fuel for small molecule AI-diffusion methods?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724F23-DBAE-E769-BDA8-376F2B3A338F}"/>
              </a:ext>
            </a:extLst>
          </p:cNvPr>
          <p:cNvSpPr txBox="1"/>
          <p:nvPr/>
        </p:nvSpPr>
        <p:spPr>
          <a:xfrm>
            <a:off x="7635222" y="4479681"/>
            <a:ext cx="4429289" cy="36933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50"/>
                </a:solidFill>
              </a:rPr>
              <a:t>byron.delabarre@consultingbiochemist.com</a:t>
            </a:r>
          </a:p>
        </p:txBody>
      </p:sp>
    </p:spTree>
    <p:extLst>
      <p:ext uri="{BB962C8B-B14F-4D97-AF65-F5344CB8AC3E}">
        <p14:creationId xmlns:p14="http://schemas.microsoft.com/office/powerpoint/2010/main" val="3301438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A3333-B614-0C3E-D8A9-09F27A1C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314283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7E9A-A42B-B0A9-1BD6-2B61A051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169" y="274638"/>
            <a:ext cx="9152791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Referencing to </a:t>
            </a:r>
            <a:r>
              <a:rPr lang="en-US" dirty="0" err="1"/>
              <a:t>Exptl</a:t>
            </a:r>
            <a:r>
              <a:rPr lang="en-US" dirty="0"/>
              <a:t> </a:t>
            </a:r>
            <a:r>
              <a:rPr lang="en-US" dirty="0" err="1"/>
              <a:t>DataSet</a:t>
            </a:r>
            <a:r>
              <a:rPr lang="en-US" dirty="0"/>
              <a:t> Is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D5D5E-8F59-C4A6-D5D5-F37E7737E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39" y="1600201"/>
            <a:ext cx="5589431" cy="43927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Gygi lab published a 2021 paper on screening against 3 different cell lysates (HCT119, HEK, PaTU8898) with a collection of acrylamide and chloroacetamide compounds</a:t>
            </a:r>
          </a:p>
          <a:p>
            <a:r>
              <a:rPr lang="en-US" dirty="0"/>
              <a:t>Authors claimed a 42x improvement over previous methods</a:t>
            </a:r>
          </a:p>
          <a:p>
            <a:r>
              <a:rPr lang="en-US" dirty="0"/>
              <a:t>Supplemental data provides:</a:t>
            </a:r>
          </a:p>
          <a:p>
            <a:pPr lvl="1"/>
            <a:r>
              <a:rPr lang="en-US" dirty="0" err="1"/>
              <a:t>Cys</a:t>
            </a:r>
            <a:r>
              <a:rPr lang="en-US" dirty="0"/>
              <a:t> residue identified by MS methods as modified</a:t>
            </a:r>
          </a:p>
          <a:p>
            <a:pPr lvl="1"/>
            <a:r>
              <a:rPr lang="en-US" dirty="0"/>
              <a:t>Degree of modification</a:t>
            </a:r>
          </a:p>
          <a:p>
            <a:pPr lvl="1"/>
            <a:r>
              <a:rPr lang="en-US" dirty="0"/>
              <a:t>Differential across 285 compounds</a:t>
            </a:r>
          </a:p>
          <a:p>
            <a:r>
              <a:rPr lang="en-US" dirty="0"/>
              <a:t>These can be cross referenced directly from the ML-PEPPER dataset by </a:t>
            </a:r>
            <a:r>
              <a:rPr lang="en-US" dirty="0" err="1"/>
              <a:t>Uniprot</a:t>
            </a:r>
            <a:r>
              <a:rPr lang="en-US" dirty="0"/>
              <a:t> &amp; Site Position/Residue ID</a:t>
            </a:r>
          </a:p>
          <a:p>
            <a:r>
              <a:rPr lang="en-US" dirty="0"/>
              <a:t>ML-PEPPER identified more </a:t>
            </a:r>
            <a:r>
              <a:rPr lang="en-US" dirty="0" err="1"/>
              <a:t>Cys</a:t>
            </a:r>
            <a:r>
              <a:rPr lang="en-US" dirty="0"/>
              <a:t> (12) than were detected experimentally (7).  </a:t>
            </a:r>
          </a:p>
          <a:p>
            <a:pPr lvl="1"/>
            <a:r>
              <a:rPr lang="en-US" dirty="0"/>
              <a:t>26 </a:t>
            </a:r>
            <a:r>
              <a:rPr lang="en-US" dirty="0" err="1"/>
              <a:t>Cys</a:t>
            </a:r>
            <a:r>
              <a:rPr lang="en-US" dirty="0"/>
              <a:t> residues in total in protein.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B62C1-849A-C152-9EBB-ED7B11B7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2" y="6061238"/>
            <a:ext cx="5474094" cy="646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0D846-35D3-53EE-0D79-57062377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134" y="1154805"/>
            <a:ext cx="6094652" cy="55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71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6C07A-4C63-4165-E404-BC43746ED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6EF5E-FC26-7537-A17A-A537B0DEF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000" dirty="0" err="1">
                <a:solidFill>
                  <a:schemeClr val="tx1"/>
                </a:solidFill>
                <a:hlinkClick r:id="rId2"/>
              </a:rPr>
              <a:t>RDKit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 for Deep Learning and Chemical Kinetics: </a:t>
            </a:r>
            <a:r>
              <a:rPr lang="en-US" sz="2000" dirty="0" err="1">
                <a:solidFill>
                  <a:schemeClr val="tx1"/>
                </a:solidFill>
                <a:hlinkClick r:id="rId2"/>
              </a:rPr>
              <a:t>Chemprop</a:t>
            </a:r>
            <a:r>
              <a:rPr lang="en-US" sz="2000" dirty="0">
                <a:solidFill>
                  <a:schemeClr val="tx1"/>
                </a:solidFill>
                <a:hlinkClick r:id="rId2"/>
              </a:rPr>
              <a:t>, RMG, and RDMC</a:t>
            </a:r>
            <a:endParaRPr lang="en-US" dirty="0"/>
          </a:p>
        </p:txBody>
      </p:sp>
      <p:pic>
        <p:nvPicPr>
          <p:cNvPr id="6" name="Picture 5" descr="GitHub - rdkit/rdkit: The official sources for the RDKit library">
            <a:extLst>
              <a:ext uri="{FF2B5EF4-FFF2-40B4-BE49-F238E27FC236}">
                <a16:creationId xmlns:a16="http://schemas.microsoft.com/office/drawing/2014/main" id="{11FCAD82-0CAE-B411-DE04-34415802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278" y="1454915"/>
            <a:ext cx="2494811" cy="249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25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C6AF8-36C9-ADA7-09AE-1D8CCF5B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1D308B-7479-F9E2-EC47-6C97CDFC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39307" y="-152110"/>
            <a:ext cx="5285771" cy="79286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286DB5-F29E-AB8F-6A41-84830A55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29" y="-4890"/>
            <a:ext cx="109728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Realizing Potential in the Potentially Useful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114187-37F1-0CD1-C3D8-5ED4BC5B8323}"/>
              </a:ext>
            </a:extLst>
          </p:cNvPr>
          <p:cNvGrpSpPr/>
          <p:nvPr/>
        </p:nvGrpSpPr>
        <p:grpSpPr>
          <a:xfrm>
            <a:off x="163362" y="953379"/>
            <a:ext cx="3787263" cy="5782051"/>
            <a:chOff x="3947827" y="588694"/>
            <a:chExt cx="4008258" cy="6119446"/>
          </a:xfrm>
        </p:grpSpPr>
        <p:pic>
          <p:nvPicPr>
            <p:cNvPr id="1026" name="Picture 2" descr="Generated image">
              <a:extLst>
                <a:ext uri="{FF2B5EF4-FFF2-40B4-BE49-F238E27FC236}">
                  <a16:creationId xmlns:a16="http://schemas.microsoft.com/office/drawing/2014/main" id="{3A77E06C-B365-7C45-3E45-FC226FA85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47827" y="588694"/>
              <a:ext cx="4008258" cy="6119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0" descr="AlphaFold database empowers researchers ...">
              <a:extLst>
                <a:ext uri="{FF2B5EF4-FFF2-40B4-BE49-F238E27FC236}">
                  <a16:creationId xmlns:a16="http://schemas.microsoft.com/office/drawing/2014/main" id="{BF01B147-9259-187F-C95A-0E6142047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23" t="2736" r="20291" b="2459"/>
            <a:stretch/>
          </p:blipFill>
          <p:spPr bwMode="auto">
            <a:xfrm>
              <a:off x="4230660" y="3893400"/>
              <a:ext cx="1269451" cy="123677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100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B482E-3F78-9BFC-8F0C-312931D54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A923CA-137D-E8BD-605E-CDEC4BCB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26" y="884835"/>
            <a:ext cx="7928657" cy="577127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8AF49FE-975B-7D04-FDD9-3FD4926D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729" y="-4890"/>
            <a:ext cx="109728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Structures are the Starting Point – Interactions Are the Goal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CABA3F-C8B8-454B-D877-3577C1DB137F}"/>
              </a:ext>
            </a:extLst>
          </p:cNvPr>
          <p:cNvGrpSpPr/>
          <p:nvPr/>
        </p:nvGrpSpPr>
        <p:grpSpPr>
          <a:xfrm>
            <a:off x="80356" y="809740"/>
            <a:ext cx="3923145" cy="6174743"/>
            <a:chOff x="2667000" y="683256"/>
            <a:chExt cx="3923145" cy="6174743"/>
          </a:xfrm>
        </p:grpSpPr>
        <p:pic>
          <p:nvPicPr>
            <p:cNvPr id="3" name="Picture 2" descr="robot">
              <a:extLst>
                <a:ext uri="{FF2B5EF4-FFF2-40B4-BE49-F238E27FC236}">
                  <a16:creationId xmlns:a16="http://schemas.microsoft.com/office/drawing/2014/main" id="{1AF9AA47-FB27-091C-9A1B-3E5C3C47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36464"/>
            <a:stretch/>
          </p:blipFill>
          <p:spPr>
            <a:xfrm>
              <a:off x="2667000" y="683256"/>
              <a:ext cx="3923145" cy="6174743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E97796-8453-05CC-0301-9D21D3DFC329}"/>
                </a:ext>
              </a:extLst>
            </p:cNvPr>
            <p:cNvGrpSpPr/>
            <p:nvPr/>
          </p:nvGrpSpPr>
          <p:grpSpPr>
            <a:xfrm>
              <a:off x="3757605" y="3428252"/>
              <a:ext cx="2208711" cy="1670413"/>
              <a:chOff x="-1646839" y="7565075"/>
              <a:chExt cx="9068019" cy="6857999"/>
            </a:xfrm>
          </p:grpSpPr>
          <p:pic>
            <p:nvPicPr>
              <p:cNvPr id="18" name="Picture 17" descr="badge">
                <a:extLst>
                  <a:ext uri="{FF2B5EF4-FFF2-40B4-BE49-F238E27FC236}">
                    <a16:creationId xmlns:a16="http://schemas.microsoft.com/office/drawing/2014/main" id="{78A1F57F-F67B-3758-FD62-FAF6F4131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17153" y="7565075"/>
                <a:ext cx="6857999" cy="6857999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61EFAA-E5E5-526A-5F47-8E5F39951F8C}"/>
                  </a:ext>
                </a:extLst>
              </p:cNvPr>
              <p:cNvSpPr/>
              <p:nvPr/>
            </p:nvSpPr>
            <p:spPr>
              <a:xfrm>
                <a:off x="-465999" y="8093404"/>
                <a:ext cx="6355690" cy="16923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Up">
                  <a:avLst/>
                </a:prstTxWarp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8800" b="1" cap="none" spc="0" dirty="0">
                    <a:ln w="9525">
                      <a:solidFill>
                        <a:schemeClr val="tx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effectLst>
                      <a:glow rad="127000">
                        <a:srgbClr val="FFFF00">
                          <a:alpha val="58000"/>
                        </a:srgbClr>
                      </a:glow>
                    </a:effectLst>
                  </a:rPr>
                  <a:t>ML-PEPPER LIGAND FINDING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976D88-42F9-E7E4-486D-C84EC7B45567}"/>
                  </a:ext>
                </a:extLst>
              </p:cNvPr>
              <p:cNvSpPr/>
              <p:nvPr/>
            </p:nvSpPr>
            <p:spPr>
              <a:xfrm>
                <a:off x="-1646839" y="11804611"/>
                <a:ext cx="9068019" cy="2414564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600" b="1" cap="none" spc="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tx2">
                        <a:lumMod val="75000"/>
                      </a:schemeClr>
                    </a:solidFill>
                    <a:effectLst>
                      <a:glow rad="127000">
                        <a:srgbClr val="FFFF00">
                          <a:alpha val="58000"/>
                        </a:srgbClr>
                      </a:glow>
                    </a:effectLst>
                  </a:rPr>
                  <a:t>PH4 BASED BOT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BB4AA7-3CEF-565C-2778-D62610BDA0F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6200000">
            <a:off x="4965499" y="-765269"/>
            <a:ext cx="6098615" cy="914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7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7D98-4E03-D86B-40E7-58A413D8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426" y="142820"/>
            <a:ext cx="3393439" cy="1143000"/>
          </a:xfrm>
        </p:spPr>
        <p:txBody>
          <a:bodyPr/>
          <a:lstStyle/>
          <a:p>
            <a:r>
              <a:rPr lang="en-US" dirty="0"/>
              <a:t>“ML-PEPPER”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F327ED-D430-E923-7976-0CCC64778FC0}"/>
              </a:ext>
            </a:extLst>
          </p:cNvPr>
          <p:cNvCxnSpPr/>
          <p:nvPr/>
        </p:nvCxnSpPr>
        <p:spPr>
          <a:xfrm>
            <a:off x="1665527" y="1251142"/>
            <a:ext cx="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578F95-90BF-1CA6-15F7-09E7B06587A2}"/>
              </a:ext>
            </a:extLst>
          </p:cNvPr>
          <p:cNvSpPr txBox="1"/>
          <p:nvPr/>
        </p:nvSpPr>
        <p:spPr>
          <a:xfrm>
            <a:off x="309873" y="1654211"/>
            <a:ext cx="254073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Pocket Identification by </a:t>
            </a:r>
            <a:r>
              <a:rPr lang="en-US" dirty="0" err="1"/>
              <a:t>Veronoi</a:t>
            </a:r>
            <a:r>
              <a:rPr lang="en-US" dirty="0"/>
              <a:t> Tessellation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F5D25D-E9A7-3509-EA4F-0B11DE00A223}"/>
              </a:ext>
            </a:extLst>
          </p:cNvPr>
          <p:cNvCxnSpPr/>
          <p:nvPr/>
        </p:nvCxnSpPr>
        <p:spPr>
          <a:xfrm>
            <a:off x="1695279" y="2345716"/>
            <a:ext cx="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3BF038-CC55-E47E-F02C-4079C36D0694}"/>
              </a:ext>
            </a:extLst>
          </p:cNvPr>
          <p:cNvCxnSpPr/>
          <p:nvPr/>
        </p:nvCxnSpPr>
        <p:spPr>
          <a:xfrm>
            <a:off x="1726030" y="3558154"/>
            <a:ext cx="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CD7126-F1B9-73C7-B44D-B984619C047B}"/>
              </a:ext>
            </a:extLst>
          </p:cNvPr>
          <p:cNvSpPr txBox="1"/>
          <p:nvPr/>
        </p:nvSpPr>
        <p:spPr>
          <a:xfrm>
            <a:off x="323952" y="2782223"/>
            <a:ext cx="280415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based pharmacophores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6ADA31-8E05-5133-E391-E735346DF785}"/>
              </a:ext>
            </a:extLst>
          </p:cNvPr>
          <p:cNvCxnSpPr/>
          <p:nvPr/>
        </p:nvCxnSpPr>
        <p:spPr>
          <a:xfrm>
            <a:off x="1726030" y="4540910"/>
            <a:ext cx="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635A851-04B9-76F3-AD7F-EFA920DC948A}"/>
              </a:ext>
            </a:extLst>
          </p:cNvPr>
          <p:cNvSpPr txBox="1"/>
          <p:nvPr/>
        </p:nvSpPr>
        <p:spPr>
          <a:xfrm>
            <a:off x="80109" y="4023722"/>
            <a:ext cx="329184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Clustering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C15D3E-C16F-8A0B-63C3-EF819FD57C50}"/>
              </a:ext>
            </a:extLst>
          </p:cNvPr>
          <p:cNvCxnSpPr>
            <a:cxnSpLocks/>
          </p:cNvCxnSpPr>
          <p:nvPr/>
        </p:nvCxnSpPr>
        <p:spPr>
          <a:xfrm>
            <a:off x="3901439" y="5494362"/>
            <a:ext cx="43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FA28286-2ED0-7190-B8A6-34165993C130}"/>
              </a:ext>
            </a:extLst>
          </p:cNvPr>
          <p:cNvSpPr txBox="1"/>
          <p:nvPr/>
        </p:nvSpPr>
        <p:spPr>
          <a:xfrm>
            <a:off x="203195" y="5151734"/>
            <a:ext cx="3708406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Search vendor(s) database with representative pharmacophores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A805B3-F4E4-E641-82F6-BE0D453B4F6F}"/>
              </a:ext>
            </a:extLst>
          </p:cNvPr>
          <p:cNvSpPr txBox="1"/>
          <p:nvPr/>
        </p:nvSpPr>
        <p:spPr>
          <a:xfrm>
            <a:off x="8792067" y="5128405"/>
            <a:ext cx="203632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Cluster / filter to </a:t>
            </a:r>
            <a:r>
              <a:rPr lang="en-US" dirty="0" err="1"/>
              <a:t>screenable</a:t>
            </a:r>
            <a:r>
              <a:rPr lang="en-US" dirty="0"/>
              <a:t> 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8CF01-83C5-863B-AB91-63F391D8FBC8}"/>
              </a:ext>
            </a:extLst>
          </p:cNvPr>
          <p:cNvSpPr txBox="1"/>
          <p:nvPr/>
        </p:nvSpPr>
        <p:spPr>
          <a:xfrm>
            <a:off x="5295711" y="1191303"/>
            <a:ext cx="673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 Create a tool that can generate a representative set of pharmacophores to enable the design of focused chemical libraries</a:t>
            </a:r>
          </a:p>
        </p:txBody>
      </p:sp>
      <p:pic>
        <p:nvPicPr>
          <p:cNvPr id="16" name="Picture 8" descr="The RDKit Documentation — The RDKit ...">
            <a:extLst>
              <a:ext uri="{FF2B5EF4-FFF2-40B4-BE49-F238E27FC236}">
                <a16:creationId xmlns:a16="http://schemas.microsoft.com/office/drawing/2014/main" id="{A2451925-FDD6-DECD-A9B1-4631C8F01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1"/>
          <a:stretch/>
        </p:blipFill>
        <p:spPr bwMode="auto">
          <a:xfrm>
            <a:off x="1631677" y="5948402"/>
            <a:ext cx="516106" cy="4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858FDA-F31A-AA95-F59F-564D4C92A774}"/>
              </a:ext>
            </a:extLst>
          </p:cNvPr>
          <p:cNvSpPr txBox="1"/>
          <p:nvPr/>
        </p:nvSpPr>
        <p:spPr>
          <a:xfrm>
            <a:off x="4426167" y="5290233"/>
            <a:ext cx="305820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Filter for pocket orientation/fit</a:t>
            </a:r>
          </a:p>
        </p:txBody>
      </p:sp>
      <p:pic>
        <p:nvPicPr>
          <p:cNvPr id="19" name="Picture 8" descr="The RDKit Documentation — The RDKit ...">
            <a:extLst>
              <a:ext uri="{FF2B5EF4-FFF2-40B4-BE49-F238E27FC236}">
                <a16:creationId xmlns:a16="http://schemas.microsoft.com/office/drawing/2014/main" id="{2FCCE9D7-723C-B8E1-4C6A-5DA87B15C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1"/>
          <a:stretch/>
        </p:blipFill>
        <p:spPr bwMode="auto">
          <a:xfrm>
            <a:off x="9552446" y="5890016"/>
            <a:ext cx="516106" cy="4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hemical Computing Group (CCG ...">
            <a:extLst>
              <a:ext uri="{FF2B5EF4-FFF2-40B4-BE49-F238E27FC236}">
                <a16:creationId xmlns:a16="http://schemas.microsoft.com/office/drawing/2014/main" id="{B7426D2C-9A61-75CC-1F57-41B365B14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645" y="1597297"/>
            <a:ext cx="1018639" cy="7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hemical Computing Group (CCG ...">
            <a:extLst>
              <a:ext uri="{FF2B5EF4-FFF2-40B4-BE49-F238E27FC236}">
                <a16:creationId xmlns:a16="http://schemas.microsoft.com/office/drawing/2014/main" id="{9D12FE8C-3074-2676-DFE1-C6E1A1D30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683" y="2708015"/>
            <a:ext cx="1018639" cy="7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ntel® Extension for Scikit-learn*">
            <a:extLst>
              <a:ext uri="{FF2B5EF4-FFF2-40B4-BE49-F238E27FC236}">
                <a16:creationId xmlns:a16="http://schemas.microsoft.com/office/drawing/2014/main" id="{E0B0D5F1-0862-C459-508B-C6AE6C56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718" y="3855489"/>
            <a:ext cx="1196342" cy="66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Chemical Computing Group (CCG ...">
            <a:extLst>
              <a:ext uri="{FF2B5EF4-FFF2-40B4-BE49-F238E27FC236}">
                <a16:creationId xmlns:a16="http://schemas.microsoft.com/office/drawing/2014/main" id="{38971A6D-6641-C655-4C77-7315D3B0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07" y="5816760"/>
            <a:ext cx="1018639" cy="72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The RDKit Documentation — The RDKit ...">
            <a:extLst>
              <a:ext uri="{FF2B5EF4-FFF2-40B4-BE49-F238E27FC236}">
                <a16:creationId xmlns:a16="http://schemas.microsoft.com/office/drawing/2014/main" id="{C95AAB70-C00A-29C5-200F-3EBFEB80B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1"/>
          <a:stretch/>
        </p:blipFill>
        <p:spPr bwMode="auto">
          <a:xfrm>
            <a:off x="5599514" y="5864627"/>
            <a:ext cx="516106" cy="46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rug Discovery Collaboration ...">
            <a:extLst>
              <a:ext uri="{FF2B5EF4-FFF2-40B4-BE49-F238E27FC236}">
                <a16:creationId xmlns:a16="http://schemas.microsoft.com/office/drawing/2014/main" id="{854C8E1D-1572-6F1A-A909-316AFFDE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5" y="5843542"/>
            <a:ext cx="1211978" cy="63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FF46C1-F5D8-3736-D193-09FEC2F18AF3}"/>
              </a:ext>
            </a:extLst>
          </p:cNvPr>
          <p:cNvCxnSpPr>
            <a:cxnSpLocks/>
          </p:cNvCxnSpPr>
          <p:nvPr/>
        </p:nvCxnSpPr>
        <p:spPr>
          <a:xfrm>
            <a:off x="7575930" y="5471074"/>
            <a:ext cx="983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7D90993-E57E-4941-BA53-82CC0F7A8770}"/>
              </a:ext>
            </a:extLst>
          </p:cNvPr>
          <p:cNvSpPr txBox="1"/>
          <p:nvPr/>
        </p:nvSpPr>
        <p:spPr>
          <a:xfrm>
            <a:off x="100429" y="544972"/>
            <a:ext cx="2995535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Alphafold</a:t>
            </a:r>
            <a:r>
              <a:rPr lang="en-US" dirty="0"/>
              <a:t> Structure Database </a:t>
            </a:r>
          </a:p>
          <a:p>
            <a:pPr algn="ctr"/>
            <a:r>
              <a:rPr lang="en-US" sz="1400" dirty="0"/>
              <a:t>(or any collection of </a:t>
            </a:r>
            <a:r>
              <a:rPr lang="en-US" sz="1400" dirty="0" err="1"/>
              <a:t>pdb</a:t>
            </a:r>
            <a:r>
              <a:rPr lang="en-US" sz="1400" dirty="0"/>
              <a:t> coordinates)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E1C7E0-84A7-5C40-39DA-F58A6CDBAAAB}"/>
              </a:ext>
            </a:extLst>
          </p:cNvPr>
          <p:cNvSpPr txBox="1"/>
          <p:nvPr/>
        </p:nvSpPr>
        <p:spPr>
          <a:xfrm>
            <a:off x="6661873" y="1909583"/>
            <a:ext cx="2872902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</a:t>
            </a:r>
            <a:r>
              <a:rPr lang="en-US" sz="2000" dirty="0"/>
              <a:t>achine</a:t>
            </a:r>
            <a:r>
              <a:rPr lang="en-US" sz="2000" b="1" dirty="0"/>
              <a:t> </a:t>
            </a:r>
            <a:r>
              <a:rPr lang="en-US" sz="2800" b="1" dirty="0"/>
              <a:t>L</a:t>
            </a:r>
            <a:r>
              <a:rPr lang="en-US" sz="2000" dirty="0"/>
              <a:t>earning Based</a:t>
            </a:r>
          </a:p>
          <a:p>
            <a:r>
              <a:rPr lang="en-US" sz="2800" b="1" dirty="0"/>
              <a:t>P</a:t>
            </a:r>
            <a:r>
              <a:rPr lang="en-US" sz="2000" dirty="0"/>
              <a:t>roteomic Structure</a:t>
            </a:r>
          </a:p>
          <a:p>
            <a:r>
              <a:rPr lang="en-US" sz="2800" b="1" dirty="0"/>
              <a:t>E</a:t>
            </a:r>
            <a:r>
              <a:rPr lang="en-US" sz="2000" dirty="0"/>
              <a:t>nabled </a:t>
            </a:r>
          </a:p>
          <a:p>
            <a:r>
              <a:rPr lang="en-US" sz="2800" b="1" dirty="0"/>
              <a:t>P</a:t>
            </a:r>
            <a:r>
              <a:rPr lang="en-US" sz="2000" dirty="0"/>
              <a:t>ocket</a:t>
            </a:r>
          </a:p>
          <a:p>
            <a:r>
              <a:rPr lang="en-US" sz="2800" b="1" dirty="0"/>
              <a:t>P</a:t>
            </a:r>
            <a:r>
              <a:rPr lang="en-US" sz="2000" dirty="0"/>
              <a:t>harmacophores for</a:t>
            </a:r>
          </a:p>
          <a:p>
            <a:r>
              <a:rPr lang="en-US" sz="2800" b="1" dirty="0"/>
              <a:t>E</a:t>
            </a:r>
            <a:r>
              <a:rPr lang="en-US" sz="2000" dirty="0"/>
              <a:t>nhanced</a:t>
            </a:r>
          </a:p>
          <a:p>
            <a:r>
              <a:rPr lang="en-US" sz="2800" b="1" dirty="0"/>
              <a:t>R</a:t>
            </a:r>
            <a:r>
              <a:rPr lang="en-US" sz="2000" dirty="0"/>
              <a:t>ecruitment</a:t>
            </a:r>
          </a:p>
        </p:txBody>
      </p:sp>
      <p:pic>
        <p:nvPicPr>
          <p:cNvPr id="3" name="Picture 20" descr="AlphaFold database empowers researchers ...">
            <a:extLst>
              <a:ext uri="{FF2B5EF4-FFF2-40B4-BE49-F238E27FC236}">
                <a16:creationId xmlns:a16="http://schemas.microsoft.com/office/drawing/2014/main" id="{7D830E98-DC17-98BE-8B68-C7207F002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2736" r="20291" b="2459"/>
          <a:stretch/>
        </p:blipFill>
        <p:spPr bwMode="auto">
          <a:xfrm>
            <a:off x="3200710" y="317470"/>
            <a:ext cx="1173200" cy="1143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280FE07-74F7-8468-9333-ED70D4BA2C82}"/>
              </a:ext>
            </a:extLst>
          </p:cNvPr>
          <p:cNvGrpSpPr/>
          <p:nvPr/>
        </p:nvGrpSpPr>
        <p:grpSpPr>
          <a:xfrm>
            <a:off x="9621271" y="2501878"/>
            <a:ext cx="2208711" cy="1670413"/>
            <a:chOff x="-1730264" y="7356512"/>
            <a:chExt cx="9068019" cy="6857999"/>
          </a:xfrm>
        </p:grpSpPr>
        <p:pic>
          <p:nvPicPr>
            <p:cNvPr id="18" name="Picture 17" descr="badge">
              <a:extLst>
                <a:ext uri="{FF2B5EF4-FFF2-40B4-BE49-F238E27FC236}">
                  <a16:creationId xmlns:a16="http://schemas.microsoft.com/office/drawing/2014/main" id="{4251DC67-A268-CBD0-60B8-67C25FF97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800578" y="7356512"/>
              <a:ext cx="6858000" cy="6857999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99747B-7AAA-B20E-3179-DAE7C9114C41}"/>
                </a:ext>
              </a:extLst>
            </p:cNvPr>
            <p:cNvSpPr/>
            <p:nvPr/>
          </p:nvSpPr>
          <p:spPr>
            <a:xfrm>
              <a:off x="-549423" y="7884843"/>
              <a:ext cx="6355692" cy="16923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/>
              <a:r>
                <a:rPr lang="en-US" sz="8800" b="1" cap="none" spc="0" dirty="0">
                  <a:ln w="9525">
                    <a:solidFill>
                      <a:schemeClr val="tx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>
                    <a:glow rad="127000">
                      <a:srgbClr val="FFFF00">
                        <a:alpha val="58000"/>
                      </a:srgbClr>
                    </a:glow>
                  </a:effectLst>
                </a:rPr>
                <a:t>ML-PEPPER LIGAND FINDING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523B39-29C9-7F78-2534-37F975A6870B}"/>
                </a:ext>
              </a:extLst>
            </p:cNvPr>
            <p:cNvSpPr/>
            <p:nvPr/>
          </p:nvSpPr>
          <p:spPr>
            <a:xfrm>
              <a:off x="-1730264" y="11596047"/>
              <a:ext cx="9068019" cy="24145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6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tx2">
                      <a:lumMod val="75000"/>
                    </a:schemeClr>
                  </a:solidFill>
                  <a:effectLst>
                    <a:glow rad="127000">
                      <a:srgbClr val="FFFF00">
                        <a:alpha val="58000"/>
                      </a:srgbClr>
                    </a:glow>
                  </a:effectLst>
                </a:rPr>
                <a:t>PH4 BASED BOT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3E5A9D6-4117-E50F-3485-A82394C37D74}"/>
              </a:ext>
            </a:extLst>
          </p:cNvPr>
          <p:cNvGrpSpPr/>
          <p:nvPr/>
        </p:nvGrpSpPr>
        <p:grpSpPr>
          <a:xfrm>
            <a:off x="3701002" y="5793143"/>
            <a:ext cx="8334526" cy="1020010"/>
            <a:chOff x="3701002" y="5793143"/>
            <a:chExt cx="8334526" cy="102001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65F4F80-80AD-F40F-BE68-0578B2AD2C0B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5793143"/>
              <a:ext cx="162658" cy="6312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27BBFE-225A-9FBD-FB6F-04003AD63519}"/>
                </a:ext>
              </a:extLst>
            </p:cNvPr>
            <p:cNvSpPr txBox="1"/>
            <p:nvPr/>
          </p:nvSpPr>
          <p:spPr>
            <a:xfrm>
              <a:off x="3701002" y="6443821"/>
              <a:ext cx="8334526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ash"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Off-target / Tox Potential / Cross-organism comparison / Metabolism / Other methods?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87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85D2FE-989D-2C02-3293-489E67CC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345" y="-1341154"/>
            <a:ext cx="7653345" cy="9371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53E706-14C4-4E1D-81B1-D6B9ECD9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097" y="127123"/>
            <a:ext cx="5948803" cy="1143000"/>
          </a:xfrm>
          <a:solidFill>
            <a:schemeClr val="bg1">
              <a:alpha val="38000"/>
            </a:schemeClr>
          </a:solidFill>
        </p:spPr>
        <p:txBody>
          <a:bodyPr/>
          <a:lstStyle/>
          <a:p>
            <a:r>
              <a:rPr lang="en-US" dirty="0"/>
              <a:t>Proteins, Pockets, PH4s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8A6DA-F709-A89E-F944-B6CAD59A2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7652" y="1270123"/>
            <a:ext cx="6176597" cy="5592957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PH4s are an abstraction of the ligand binding requirements that can be represented as a collection of 4D vectors (type + x/y/z)</a:t>
            </a:r>
          </a:p>
          <a:p>
            <a:pPr>
              <a:spcAft>
                <a:spcPts val="600"/>
              </a:spcAft>
            </a:pPr>
            <a:r>
              <a:rPr lang="en-US" dirty="0"/>
              <a:t>These can be based on bound ligands or the residues comprising the pocket.  We are using the </a:t>
            </a:r>
            <a:r>
              <a:rPr lang="en-US" u="sng" dirty="0"/>
              <a:t>protein based</a:t>
            </a:r>
            <a:r>
              <a:rPr lang="en-US" dirty="0"/>
              <a:t> PH4s here</a:t>
            </a:r>
          </a:p>
          <a:p>
            <a:pPr>
              <a:spcAft>
                <a:spcPts val="600"/>
              </a:spcAft>
            </a:pPr>
            <a:r>
              <a:rPr lang="en-US" dirty="0"/>
              <a:t>On average each protein will have 3-5 good pockets capable of binding a ligand</a:t>
            </a:r>
          </a:p>
          <a:p>
            <a:pPr>
              <a:spcAft>
                <a:spcPts val="600"/>
              </a:spcAft>
            </a:pPr>
            <a:r>
              <a:rPr lang="en-US" dirty="0"/>
              <a:t>Big basket of low hanging fruit:  we are restricting ourselves to static, monomeric pockets as defined by the AlphaFold2 database</a:t>
            </a:r>
          </a:p>
          <a:p>
            <a:pPr>
              <a:spcAft>
                <a:spcPts val="600"/>
              </a:spcAft>
            </a:pPr>
            <a:r>
              <a:rPr lang="en-US" dirty="0"/>
              <a:t>Pockets can change: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Conformational dynamics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Multimer / complex formation</a:t>
            </a:r>
          </a:p>
          <a:p>
            <a:pPr>
              <a:spcAft>
                <a:spcPts val="600"/>
              </a:spcAft>
            </a:pPr>
            <a:r>
              <a:rPr lang="en-US" dirty="0"/>
              <a:t>55M disclaimer:  we are ignoring solvation/</a:t>
            </a:r>
            <a:r>
              <a:rPr lang="en-US" dirty="0" err="1"/>
              <a:t>desolvation</a:t>
            </a:r>
            <a:r>
              <a:rPr lang="en-US" dirty="0"/>
              <a:t> issues for 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464969-10BD-C687-3337-EB60C5A83E0A}"/>
              </a:ext>
            </a:extLst>
          </p:cNvPr>
          <p:cNvSpPr txBox="1">
            <a:spLocks/>
          </p:cNvSpPr>
          <p:nvPr/>
        </p:nvSpPr>
        <p:spPr>
          <a:xfrm>
            <a:off x="134557" y="5053842"/>
            <a:ext cx="5803095" cy="1761784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00B050"/>
                </a:solidFill>
              </a:rPr>
              <a:t>BTK (green) </a:t>
            </a:r>
            <a:r>
              <a:rPr lang="en-US" sz="1400" b="1" dirty="0"/>
              <a:t>bound with </a:t>
            </a:r>
            <a:r>
              <a:rPr lang="en-US" sz="1400" b="1" dirty="0">
                <a:solidFill>
                  <a:srgbClr val="FF00FF"/>
                </a:solidFill>
              </a:rPr>
              <a:t>covalent inhibitor (magenta)</a:t>
            </a:r>
            <a:r>
              <a:rPr lang="en-US" sz="1400" b="1" dirty="0"/>
              <a:t> to </a:t>
            </a:r>
            <a:r>
              <a:rPr lang="en-US" sz="1400" b="1" dirty="0" err="1"/>
              <a:t>Cys</a:t>
            </a:r>
            <a:r>
              <a:rPr lang="en-US" sz="1400" b="1" dirty="0"/>
              <a:t> (CPK spheres)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Gray spheres are alpha spheres refined from Voronoi tessellation based pocket prediction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B0F0"/>
                </a:solidFill>
              </a:rPr>
              <a:t>Blue</a:t>
            </a:r>
            <a:r>
              <a:rPr lang="en-US" sz="1400" b="1" dirty="0"/>
              <a:t>/</a:t>
            </a:r>
            <a:r>
              <a:rPr lang="en-US" sz="1400" b="1" dirty="0">
                <a:solidFill>
                  <a:srgbClr val="FF00FF"/>
                </a:solidFill>
              </a:rPr>
              <a:t>magenta</a:t>
            </a:r>
            <a:r>
              <a:rPr lang="en-US" sz="1400" b="1" dirty="0"/>
              <a:t>/</a:t>
            </a:r>
            <a:r>
              <a:rPr lang="en-US" sz="1400" b="1" dirty="0">
                <a:solidFill>
                  <a:srgbClr val="00B050"/>
                </a:solidFill>
              </a:rPr>
              <a:t>green</a:t>
            </a:r>
            <a:r>
              <a:rPr lang="en-US" sz="1400" b="1" dirty="0"/>
              <a:t> are receptor based </a:t>
            </a:r>
            <a:r>
              <a:rPr lang="en-US" sz="1400" b="1" dirty="0" err="1"/>
              <a:t>pharmacaphores</a:t>
            </a:r>
            <a:r>
              <a:rPr lang="en-US" sz="1400" b="1" dirty="0"/>
              <a:t> (PH4s) (acceptors/donors/hydrophobic)</a:t>
            </a:r>
          </a:p>
        </p:txBody>
      </p:sp>
    </p:spTree>
    <p:extLst>
      <p:ext uri="{BB962C8B-B14F-4D97-AF65-F5344CB8AC3E}">
        <p14:creationId xmlns:p14="http://schemas.microsoft.com/office/powerpoint/2010/main" val="76015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A4983-5CFD-5256-703C-EB19F8B1A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BCB70C51-F5C4-47FE-0336-5AE616AA042F}"/>
              </a:ext>
            </a:extLst>
          </p:cNvPr>
          <p:cNvGrpSpPr/>
          <p:nvPr/>
        </p:nvGrpSpPr>
        <p:grpSpPr>
          <a:xfrm>
            <a:off x="3134239" y="1789789"/>
            <a:ext cx="6566746" cy="3914177"/>
            <a:chOff x="4970181" y="2207369"/>
            <a:chExt cx="5532477" cy="267255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AF823C0-B647-D8EA-C2D7-55300C4AC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49009"/>
            <a:stretch/>
          </p:blipFill>
          <p:spPr>
            <a:xfrm>
              <a:off x="4970181" y="2282802"/>
              <a:ext cx="5532477" cy="259712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EB73D0-9E96-2C23-1657-E2BE2E88E9D8}"/>
                </a:ext>
              </a:extLst>
            </p:cNvPr>
            <p:cNvSpPr txBox="1"/>
            <p:nvPr/>
          </p:nvSpPr>
          <p:spPr>
            <a:xfrm>
              <a:off x="6016623" y="2207369"/>
              <a:ext cx="3642753" cy="44130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/>
                <a:t>tSNE</a:t>
              </a:r>
              <a:r>
                <a:rPr lang="en-US" dirty="0"/>
                <a:t> </a:t>
              </a:r>
            </a:p>
            <a:p>
              <a:pPr algn="ctr"/>
              <a:r>
                <a:rPr lang="en-US" dirty="0"/>
                <a:t>(showing example of handwritten digits 0-9)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EE14B8-C530-3CEB-0950-909628C1DF9E}"/>
              </a:ext>
            </a:extLst>
          </p:cNvPr>
          <p:cNvCxnSpPr>
            <a:cxnSpLocks/>
          </p:cNvCxnSpPr>
          <p:nvPr/>
        </p:nvCxnSpPr>
        <p:spPr>
          <a:xfrm>
            <a:off x="3639358" y="3877636"/>
            <a:ext cx="524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3CC6B4-B483-B7CB-EFD1-52D75D6B6F47}"/>
              </a:ext>
            </a:extLst>
          </p:cNvPr>
          <p:cNvSpPr txBox="1"/>
          <p:nvPr/>
        </p:nvSpPr>
        <p:spPr>
          <a:xfrm>
            <a:off x="2462126" y="315595"/>
            <a:ext cx="6716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Clustering with t-SNE:  Reducing Complexity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6C206F-7100-9787-BB96-A8B2E971AF1D}"/>
              </a:ext>
            </a:extLst>
          </p:cNvPr>
          <p:cNvSpPr txBox="1"/>
          <p:nvPr/>
        </p:nvSpPr>
        <p:spPr>
          <a:xfrm>
            <a:off x="4042110" y="764615"/>
            <a:ext cx="460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“t-Distributed Stochastic Neighbor Embedding”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306660-BCD7-F59A-3F8B-D0E8F2AD8946}"/>
              </a:ext>
            </a:extLst>
          </p:cNvPr>
          <p:cNvCxnSpPr/>
          <p:nvPr/>
        </p:nvCxnSpPr>
        <p:spPr>
          <a:xfrm>
            <a:off x="8876367" y="3877636"/>
            <a:ext cx="55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9DF4A98-A7F4-79DD-E312-3721C5F8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9" y="1715953"/>
            <a:ext cx="1982397" cy="230585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9646542-FB5A-CD16-3773-83FD2168953C}"/>
              </a:ext>
            </a:extLst>
          </p:cNvPr>
          <p:cNvGrpSpPr/>
          <p:nvPr/>
        </p:nvGrpSpPr>
        <p:grpSpPr>
          <a:xfrm>
            <a:off x="1693553" y="1729785"/>
            <a:ext cx="2133272" cy="2480696"/>
            <a:chOff x="-60642" y="265427"/>
            <a:chExt cx="4932833" cy="573619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8419018-7009-834C-75D5-238FCC527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0642" y="531453"/>
              <a:ext cx="1319284" cy="159105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81F51DE-FE09-10B5-BE72-33E3C2D5B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850" y="265427"/>
              <a:ext cx="1319284" cy="159105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374DF0-A54B-B9D4-6AB2-189EA6E81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3055" y="549576"/>
              <a:ext cx="1319284" cy="1591057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7D8A8D5-A3AD-FE5A-1501-05B3EDEB1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523" y="1066830"/>
              <a:ext cx="1319284" cy="159105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8AD5E2A-6505-7B29-4B8B-6BB50CA0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923" y="1219230"/>
              <a:ext cx="1319284" cy="159105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7465327-3F23-4529-E335-B284483F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2907" y="2648108"/>
              <a:ext cx="1319284" cy="159105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1DE3158-EB43-A66F-691D-188F1498A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723" y="1524030"/>
              <a:ext cx="1319284" cy="159105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CD66324-042B-6A4F-2A12-BF6F04006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169" y="1960579"/>
              <a:ext cx="1319284" cy="1591057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2122633-423F-0B1B-C637-88725457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468" y="2684412"/>
              <a:ext cx="1319284" cy="1591057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F461D61-B1E7-0B38-8E49-ECB943872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3923" y="1981230"/>
              <a:ext cx="1319284" cy="159105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56A0711-275F-66D4-A335-6B0B3435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323" y="2133630"/>
              <a:ext cx="1319284" cy="1591057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E4CAD9C-3E0C-6603-6A6D-4C9ED6D61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5670" y="701976"/>
              <a:ext cx="1319284" cy="1591057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A9DADB6-C715-FD44-D759-5B41BC1B0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9420" y="1211608"/>
              <a:ext cx="1319284" cy="159105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EA8E542-49ED-A743-6ED9-42CF9646A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0839" y="2963641"/>
              <a:ext cx="1319284" cy="159105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9732128-9979-CF5B-D1C4-E6FA56FE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5923" y="2743230"/>
              <a:ext cx="1319284" cy="1591057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8C1B891-62CB-30B1-804A-DDF5ACD40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9970" y="4295326"/>
              <a:ext cx="1319284" cy="1591057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B7B8FD9-8481-CE0D-F4EA-C501FA88C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05139" y="3863386"/>
              <a:ext cx="1319284" cy="159105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C382099-4599-2360-EC97-F041911DD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2697" y="2252501"/>
              <a:ext cx="1319284" cy="159105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0D369AB-80C0-B26E-4FEA-3C77DCD64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155" y="4225927"/>
              <a:ext cx="1319284" cy="159105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0506CD9-F88E-E201-9264-DDDC7EEFF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8888" y="4410563"/>
              <a:ext cx="1319284" cy="159105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323BE83-E76D-EB34-C0E8-D0E60FB7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0771" y="3541963"/>
              <a:ext cx="1319284" cy="159105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1B636E5-785A-4905-BA5C-428E08BCA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55" y="3349478"/>
              <a:ext cx="1319284" cy="1591057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3D6D7643-5B08-F830-3851-B8732BCF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19" y="3503723"/>
            <a:ext cx="1982397" cy="230585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DF64E14-6606-1649-B1E2-F13C4C479C4A}"/>
              </a:ext>
            </a:extLst>
          </p:cNvPr>
          <p:cNvSpPr txBox="1"/>
          <p:nvPr/>
        </p:nvSpPr>
        <p:spPr>
          <a:xfrm>
            <a:off x="107615" y="5953747"/>
            <a:ext cx="5013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“Pocket-</a:t>
            </a:r>
            <a:r>
              <a:rPr lang="en-US" sz="2400" b="1" dirty="0" err="1"/>
              <a:t>ome</a:t>
            </a:r>
            <a:r>
              <a:rPr lang="en-US" sz="2400" b="1" dirty="0"/>
              <a:t>” PH4 Collection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7A48A42-AD06-8D28-4A04-C46AC68BC921}"/>
              </a:ext>
            </a:extLst>
          </p:cNvPr>
          <p:cNvSpPr txBox="1"/>
          <p:nvPr/>
        </p:nvSpPr>
        <p:spPr>
          <a:xfrm>
            <a:off x="8148321" y="5920010"/>
            <a:ext cx="486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Representative “Pocket-</a:t>
            </a:r>
            <a:r>
              <a:rPr lang="en-US" sz="2400" b="1" dirty="0" err="1"/>
              <a:t>omes</a:t>
            </a:r>
            <a:r>
              <a:rPr lang="en-US" sz="2400" b="1" dirty="0"/>
              <a:t>”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F2CDB79-F262-3C66-694E-68D2824CA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7007" y="2347144"/>
            <a:ext cx="1347825" cy="162547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CE55828-E133-9085-5DEE-FF8454626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367354" y="2794334"/>
            <a:ext cx="1347825" cy="162547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CB91183-CBB6-11F2-62DD-03D096EF5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916" y="3888608"/>
            <a:ext cx="1347825" cy="16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7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AA49DC-E282-418A-8E35-9B19174F5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7" y="274638"/>
            <a:ext cx="8932479" cy="1143000"/>
          </a:xfrm>
        </p:spPr>
        <p:txBody>
          <a:bodyPr>
            <a:noAutofit/>
          </a:bodyPr>
          <a:lstStyle/>
          <a:p>
            <a:r>
              <a:rPr lang="en-US" sz="3200" dirty="0"/>
              <a:t>t-SNE Clustering is Highly Dependent on “Perplexity”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C74F8E-42D6-43D3-874B-E93302867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839" y="1600201"/>
            <a:ext cx="4700579" cy="4983161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t-SNE reference: </a:t>
            </a:r>
            <a:r>
              <a:rPr lang="en-US" sz="2400" dirty="0" err="1"/>
              <a:t>Maaten</a:t>
            </a:r>
            <a:r>
              <a:rPr lang="en-US" sz="2400" dirty="0"/>
              <a:t> &amp; Hinton, J Mach Learning Research, 2008</a:t>
            </a:r>
          </a:p>
          <a:p>
            <a:r>
              <a:rPr lang="en-US" sz="2400" dirty="0"/>
              <a:t>Neighbors are selected by conditional probabilities under a t-distributed Gaussian (</a:t>
            </a:r>
            <a:r>
              <a:rPr lang="en-US" sz="2400" dirty="0" err="1"/>
              <a:t>Eqn</a:t>
            </a:r>
            <a:r>
              <a:rPr lang="en-US" sz="2400" dirty="0"/>
              <a:t> 1)</a:t>
            </a:r>
          </a:p>
          <a:p>
            <a:r>
              <a:rPr lang="en-US" sz="2400" dirty="0"/>
              <a:t>Similarity of map point 1 to map point 2 modeled by </a:t>
            </a:r>
            <a:r>
              <a:rPr lang="en-US" sz="2400" dirty="0" err="1"/>
              <a:t>Eqn</a:t>
            </a:r>
            <a:r>
              <a:rPr lang="en-US" sz="2400" dirty="0"/>
              <a:t> 1B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Kullback-Leibler</a:t>
            </a:r>
            <a:r>
              <a:rPr lang="en-US" sz="2400" dirty="0"/>
              <a:t> (KL) divergences are minimized by gradient descent with cost function shown in (</a:t>
            </a:r>
            <a:r>
              <a:rPr lang="en-US" sz="2400" dirty="0" err="1"/>
              <a:t>Eqn</a:t>
            </a:r>
            <a:r>
              <a:rPr lang="en-US" sz="2400" dirty="0"/>
              <a:t> 2)</a:t>
            </a:r>
          </a:p>
          <a:p>
            <a:r>
              <a:rPr lang="en-US" sz="2400" b="1" dirty="0"/>
              <a:t>Perplexity</a:t>
            </a:r>
            <a:r>
              <a:rPr lang="en-US" sz="2400" dirty="0"/>
              <a:t> setting affects the change in variance (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sz="2400" baseline="-25000" dirty="0" err="1">
                <a:latin typeface="Aparajita" panose="02020603050405020304" pitchFamily="18" charset="0"/>
                <a:cs typeface="Aparajita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  <a:sym typeface="Symbol" panose="05050102010706020507" pitchFamily="18" charset="2"/>
              </a:rPr>
              <a:t>) </a:t>
            </a:r>
            <a:r>
              <a:rPr lang="en-US" sz="2400" dirty="0">
                <a:cs typeface="Aparajita" panose="02020603050405020304" pitchFamily="18" charset="0"/>
                <a:sym typeface="Symbol" panose="05050102010706020507" pitchFamily="18" charset="2"/>
              </a:rPr>
              <a:t>across the dataset (</a:t>
            </a:r>
            <a:r>
              <a:rPr lang="en-US" sz="2400" dirty="0" err="1">
                <a:cs typeface="Aparajita" panose="02020603050405020304" pitchFamily="18" charset="0"/>
                <a:sym typeface="Symbol" panose="05050102010706020507" pitchFamily="18" charset="2"/>
              </a:rPr>
              <a:t>Eqn</a:t>
            </a:r>
            <a:r>
              <a:rPr lang="en-US" sz="2400" dirty="0">
                <a:cs typeface="Aparajita" panose="02020603050405020304" pitchFamily="18" charset="0"/>
                <a:sym typeface="Symbol" panose="05050102010706020507" pitchFamily="18" charset="2"/>
              </a:rPr>
              <a:t> 3)</a:t>
            </a:r>
            <a:r>
              <a:rPr lang="en-US" sz="2400" dirty="0">
                <a:latin typeface="Aparajita" panose="02020603050405020304" pitchFamily="18" charset="0"/>
                <a:cs typeface="Aparajita" panose="02020603050405020304" pitchFamily="18" charset="0"/>
                <a:sym typeface="Symbol" panose="05050102010706020507" pitchFamily="18" charset="2"/>
              </a:rPr>
              <a:t> </a:t>
            </a:r>
          </a:p>
          <a:p>
            <a:r>
              <a:rPr lang="en-US" sz="2400" dirty="0">
                <a:cs typeface="Aparajita" panose="02020603050405020304" pitchFamily="18" charset="0"/>
                <a:sym typeface="Symbol" panose="05050102010706020507" pitchFamily="18" charset="2"/>
              </a:rPr>
              <a:t>It is a smooth measure of the effective number of neighbors and is related to the amount of outlier information present in the dataset</a:t>
            </a:r>
            <a:r>
              <a:rPr lang="en-US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F69CA-A6F5-B0F1-529F-1818E537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5" y="1600201"/>
            <a:ext cx="6306430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BB5F3-6F53-7D8F-9309-246F3661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79" y="2634420"/>
            <a:ext cx="3134162" cy="752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5E4E7-F687-08FC-9973-CC5ECCDD4744}"/>
              </a:ext>
            </a:extLst>
          </p:cNvPr>
          <p:cNvSpPr txBox="1"/>
          <p:nvPr/>
        </p:nvSpPr>
        <p:spPr>
          <a:xfrm>
            <a:off x="5994400" y="282604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(1B)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E93696-F028-EB7B-89D7-DDC5A7127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0" y="3721823"/>
            <a:ext cx="6173061" cy="628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4E7106-8778-F67C-4C1C-C46FC44DED5C}"/>
              </a:ext>
            </a:extLst>
          </p:cNvPr>
          <p:cNvSpPr txBox="1"/>
          <p:nvPr/>
        </p:nvSpPr>
        <p:spPr>
          <a:xfrm>
            <a:off x="6121735" y="541009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BB03FB-6C20-4237-A542-2DE3E703D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317" y="4771282"/>
            <a:ext cx="1810519" cy="512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A4174-799B-FA6A-371D-E9E7E84AB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326" y="5942252"/>
            <a:ext cx="2398915" cy="5626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83926-EA0D-0A8C-761D-701FBD496462}"/>
              </a:ext>
            </a:extLst>
          </p:cNvPr>
          <p:cNvSpPr txBox="1"/>
          <p:nvPr/>
        </p:nvSpPr>
        <p:spPr>
          <a:xfrm>
            <a:off x="251229" y="5425484"/>
            <a:ext cx="5671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Where </a:t>
            </a:r>
            <a:r>
              <a:rPr lang="en-US" sz="1600" b="1" i="1" dirty="0"/>
              <a:t>H(P</a:t>
            </a:r>
            <a:r>
              <a:rPr lang="en-US" sz="1600" b="1" i="1" baseline="-25000" dirty="0"/>
              <a:t>i</a:t>
            </a:r>
            <a:r>
              <a:rPr lang="en-US" sz="1600" b="1" i="1" dirty="0"/>
              <a:t>)</a:t>
            </a:r>
            <a:r>
              <a:rPr lang="en-US" sz="1600" b="1" dirty="0"/>
              <a:t> is the Shannon entropy of </a:t>
            </a:r>
            <a:r>
              <a:rPr lang="en-US" sz="1600" b="1" i="1" dirty="0"/>
              <a:t>P</a:t>
            </a:r>
            <a:r>
              <a:rPr lang="en-US" sz="1600" b="1" i="1" baseline="-25000" dirty="0"/>
              <a:t>i</a:t>
            </a:r>
            <a:r>
              <a:rPr lang="en-US" sz="1600" b="1" dirty="0"/>
              <a:t> measured in bits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A1FFEA-8790-2CC1-969D-F9BC3933C845}"/>
              </a:ext>
            </a:extLst>
          </p:cNvPr>
          <p:cNvCxnSpPr/>
          <p:nvPr/>
        </p:nvCxnSpPr>
        <p:spPr>
          <a:xfrm flipH="1">
            <a:off x="1745673" y="4149933"/>
            <a:ext cx="101600" cy="58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9E7261-A2D5-0C14-93DB-6D5749C47F92}"/>
              </a:ext>
            </a:extLst>
          </p:cNvPr>
          <p:cNvSpPr txBox="1"/>
          <p:nvPr/>
        </p:nvSpPr>
        <p:spPr>
          <a:xfrm>
            <a:off x="4504195" y="3866915"/>
            <a:ext cx="1422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Cost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08FE0-B28C-38B4-933D-53D9AAA5890C}"/>
              </a:ext>
            </a:extLst>
          </p:cNvPr>
          <p:cNvSpPr txBox="1"/>
          <p:nvPr/>
        </p:nvSpPr>
        <p:spPr>
          <a:xfrm>
            <a:off x="4285516" y="1944085"/>
            <a:ext cx="185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Neighbor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DA15A-A5D3-D605-1F1E-68695C8C065B}"/>
              </a:ext>
            </a:extLst>
          </p:cNvPr>
          <p:cNvSpPr txBox="1"/>
          <p:nvPr/>
        </p:nvSpPr>
        <p:spPr>
          <a:xfrm>
            <a:off x="4285516" y="2835281"/>
            <a:ext cx="185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Similarity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3A25C0-81C3-859A-9D67-2D5843EC0B6D}"/>
              </a:ext>
            </a:extLst>
          </p:cNvPr>
          <p:cNvSpPr txBox="1"/>
          <p:nvPr/>
        </p:nvSpPr>
        <p:spPr>
          <a:xfrm>
            <a:off x="4171335" y="5000749"/>
            <a:ext cx="2088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What is a Neighbor?</a:t>
            </a:r>
          </a:p>
        </p:txBody>
      </p:sp>
    </p:spTree>
    <p:extLst>
      <p:ext uri="{BB962C8B-B14F-4D97-AF65-F5344CB8AC3E}">
        <p14:creationId xmlns:p14="http://schemas.microsoft.com/office/powerpoint/2010/main" val="153868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7DCEA5F-213E-8FCF-3AA2-D4E5BDD7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428" y="1156188"/>
            <a:ext cx="2989815" cy="41735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186E-6F83-0441-ADDA-5B8B08FD2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46" y="3967492"/>
            <a:ext cx="3840773" cy="27476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Clustered 12 pockets derived from 7 proteins</a:t>
            </a:r>
          </a:p>
          <a:p>
            <a:pPr lvl="1"/>
            <a:r>
              <a:rPr lang="en-US" dirty="0"/>
              <a:t>3 BTK covalent complexes</a:t>
            </a:r>
          </a:p>
          <a:p>
            <a:pPr lvl="1"/>
            <a:r>
              <a:rPr lang="en-US" dirty="0"/>
              <a:t>1 EGFR complex</a:t>
            </a:r>
          </a:p>
          <a:p>
            <a:pPr lvl="1"/>
            <a:r>
              <a:rPr lang="en-US" dirty="0"/>
              <a:t>1 IDH1 </a:t>
            </a:r>
          </a:p>
          <a:p>
            <a:pPr lvl="1"/>
            <a:r>
              <a:rPr lang="en-US" dirty="0"/>
              <a:t>2 IDH2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156D9-CFEE-CF93-A84C-2D97AF20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2658" y="127189"/>
            <a:ext cx="4607170" cy="11430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800" dirty="0"/>
              <a:t>Baby Steps:</a:t>
            </a:r>
            <a:br>
              <a:rPr lang="en-US" sz="2800" dirty="0"/>
            </a:br>
            <a:r>
              <a:rPr lang="en-US" sz="2800" dirty="0"/>
              <a:t>Clustering a Small Curated List of Proteins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7EB2-F94A-1FF6-8016-E34D82CD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247" y="107577"/>
            <a:ext cx="3771465" cy="365759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E58EFB-66DF-7635-14A4-6D130C93286B}"/>
              </a:ext>
            </a:extLst>
          </p:cNvPr>
          <p:cNvSpPr/>
          <p:nvPr/>
        </p:nvSpPr>
        <p:spPr>
          <a:xfrm>
            <a:off x="6140963" y="298938"/>
            <a:ext cx="800564" cy="857250"/>
          </a:xfrm>
          <a:custGeom>
            <a:avLst/>
            <a:gdLst>
              <a:gd name="connsiteX0" fmla="*/ 413702 w 800564"/>
              <a:gd name="connsiteY0" fmla="*/ 0 h 857250"/>
              <a:gd name="connsiteX1" fmla="*/ 413702 w 800564"/>
              <a:gd name="connsiteY1" fmla="*/ 0 h 857250"/>
              <a:gd name="connsiteX2" fmla="*/ 299402 w 800564"/>
              <a:gd name="connsiteY2" fmla="*/ 52754 h 857250"/>
              <a:gd name="connsiteX3" fmla="*/ 224668 w 800564"/>
              <a:gd name="connsiteY3" fmla="*/ 70339 h 857250"/>
              <a:gd name="connsiteX4" fmla="*/ 198291 w 800564"/>
              <a:gd name="connsiteY4" fmla="*/ 79131 h 857250"/>
              <a:gd name="connsiteX5" fmla="*/ 176310 w 800564"/>
              <a:gd name="connsiteY5" fmla="*/ 92320 h 857250"/>
              <a:gd name="connsiteX6" fmla="*/ 114764 w 800564"/>
              <a:gd name="connsiteY6" fmla="*/ 140677 h 857250"/>
              <a:gd name="connsiteX7" fmla="*/ 75199 w 800564"/>
              <a:gd name="connsiteY7" fmla="*/ 215412 h 857250"/>
              <a:gd name="connsiteX8" fmla="*/ 57614 w 800564"/>
              <a:gd name="connsiteY8" fmla="*/ 298939 h 857250"/>
              <a:gd name="connsiteX9" fmla="*/ 31237 w 800564"/>
              <a:gd name="connsiteY9" fmla="*/ 338504 h 857250"/>
              <a:gd name="connsiteX10" fmla="*/ 18049 w 800564"/>
              <a:gd name="connsiteY10" fmla="*/ 373674 h 857250"/>
              <a:gd name="connsiteX11" fmla="*/ 4860 w 800564"/>
              <a:gd name="connsiteY11" fmla="*/ 439616 h 857250"/>
              <a:gd name="connsiteX12" fmla="*/ 9256 w 800564"/>
              <a:gd name="connsiteY12" fmla="*/ 611066 h 857250"/>
              <a:gd name="connsiteX13" fmla="*/ 31237 w 800564"/>
              <a:gd name="connsiteY13" fmla="*/ 655027 h 857250"/>
              <a:gd name="connsiteX14" fmla="*/ 57614 w 800564"/>
              <a:gd name="connsiteY14" fmla="*/ 690197 h 857250"/>
              <a:gd name="connsiteX15" fmla="*/ 70802 w 800564"/>
              <a:gd name="connsiteY15" fmla="*/ 712177 h 857250"/>
              <a:gd name="connsiteX16" fmla="*/ 105972 w 800564"/>
              <a:gd name="connsiteY16" fmla="*/ 729762 h 857250"/>
              <a:gd name="connsiteX17" fmla="*/ 163122 w 800564"/>
              <a:gd name="connsiteY17" fmla="*/ 764931 h 857250"/>
              <a:gd name="connsiteX18" fmla="*/ 193895 w 800564"/>
              <a:gd name="connsiteY18" fmla="*/ 773724 h 857250"/>
              <a:gd name="connsiteX19" fmla="*/ 259837 w 800564"/>
              <a:gd name="connsiteY19" fmla="*/ 808893 h 857250"/>
              <a:gd name="connsiteX20" fmla="*/ 277422 w 800564"/>
              <a:gd name="connsiteY20" fmla="*/ 817685 h 857250"/>
              <a:gd name="connsiteX21" fmla="*/ 308195 w 800564"/>
              <a:gd name="connsiteY21" fmla="*/ 826477 h 857250"/>
              <a:gd name="connsiteX22" fmla="*/ 334572 w 800564"/>
              <a:gd name="connsiteY22" fmla="*/ 839666 h 857250"/>
              <a:gd name="connsiteX23" fmla="*/ 382929 w 800564"/>
              <a:gd name="connsiteY23" fmla="*/ 848458 h 857250"/>
              <a:gd name="connsiteX24" fmla="*/ 444475 w 800564"/>
              <a:gd name="connsiteY24" fmla="*/ 857250 h 857250"/>
              <a:gd name="connsiteX25" fmla="*/ 774187 w 800564"/>
              <a:gd name="connsiteY25" fmla="*/ 848458 h 857250"/>
              <a:gd name="connsiteX26" fmla="*/ 800564 w 800564"/>
              <a:gd name="connsiteY26" fmla="*/ 808893 h 857250"/>
              <a:gd name="connsiteX27" fmla="*/ 791772 w 800564"/>
              <a:gd name="connsiteY27" fmla="*/ 628650 h 857250"/>
              <a:gd name="connsiteX28" fmla="*/ 774187 w 800564"/>
              <a:gd name="connsiteY28" fmla="*/ 558312 h 857250"/>
              <a:gd name="connsiteX29" fmla="*/ 756602 w 800564"/>
              <a:gd name="connsiteY29" fmla="*/ 492370 h 857250"/>
              <a:gd name="connsiteX30" fmla="*/ 747810 w 800564"/>
              <a:gd name="connsiteY30" fmla="*/ 382466 h 857250"/>
              <a:gd name="connsiteX31" fmla="*/ 734622 w 800564"/>
              <a:gd name="connsiteY31" fmla="*/ 334108 h 857250"/>
              <a:gd name="connsiteX32" fmla="*/ 721433 w 800564"/>
              <a:gd name="connsiteY32" fmla="*/ 224204 h 857250"/>
              <a:gd name="connsiteX33" fmla="*/ 681868 w 800564"/>
              <a:gd name="connsiteY33" fmla="*/ 162658 h 857250"/>
              <a:gd name="connsiteX34" fmla="*/ 598341 w 800564"/>
              <a:gd name="connsiteY34" fmla="*/ 114300 h 857250"/>
              <a:gd name="connsiteX35" fmla="*/ 558775 w 800564"/>
              <a:gd name="connsiteY35" fmla="*/ 92320 h 857250"/>
              <a:gd name="connsiteX36" fmla="*/ 514814 w 800564"/>
              <a:gd name="connsiteY36" fmla="*/ 57150 h 857250"/>
              <a:gd name="connsiteX37" fmla="*/ 501625 w 800564"/>
              <a:gd name="connsiteY37" fmla="*/ 39566 h 857250"/>
              <a:gd name="connsiteX38" fmla="*/ 479645 w 800564"/>
              <a:gd name="connsiteY38" fmla="*/ 30774 h 857250"/>
              <a:gd name="connsiteX39" fmla="*/ 462060 w 800564"/>
              <a:gd name="connsiteY39" fmla="*/ 17585 h 857250"/>
              <a:gd name="connsiteX40" fmla="*/ 422495 w 800564"/>
              <a:gd name="connsiteY40" fmla="*/ 13189 h 857250"/>
              <a:gd name="connsiteX41" fmla="*/ 413702 w 800564"/>
              <a:gd name="connsiteY41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00564" h="857250">
                <a:moveTo>
                  <a:pt x="413702" y="0"/>
                </a:moveTo>
                <a:lnTo>
                  <a:pt x="413702" y="0"/>
                </a:lnTo>
                <a:cubicBezTo>
                  <a:pt x="375602" y="17585"/>
                  <a:pt x="340365" y="43650"/>
                  <a:pt x="299402" y="52754"/>
                </a:cubicBezTo>
                <a:cubicBezTo>
                  <a:pt x="278413" y="57419"/>
                  <a:pt x="245778" y="64308"/>
                  <a:pt x="224668" y="70339"/>
                </a:cubicBezTo>
                <a:cubicBezTo>
                  <a:pt x="215757" y="72885"/>
                  <a:pt x="206728" y="75296"/>
                  <a:pt x="198291" y="79131"/>
                </a:cubicBezTo>
                <a:cubicBezTo>
                  <a:pt x="190512" y="82667"/>
                  <a:pt x="183189" y="87251"/>
                  <a:pt x="176310" y="92320"/>
                </a:cubicBezTo>
                <a:cubicBezTo>
                  <a:pt x="155306" y="107797"/>
                  <a:pt x="114764" y="140677"/>
                  <a:pt x="114764" y="140677"/>
                </a:cubicBezTo>
                <a:cubicBezTo>
                  <a:pt x="103216" y="159924"/>
                  <a:pt x="81685" y="191321"/>
                  <a:pt x="75199" y="215412"/>
                </a:cubicBezTo>
                <a:cubicBezTo>
                  <a:pt x="67802" y="242886"/>
                  <a:pt x="67184" y="272144"/>
                  <a:pt x="57614" y="298939"/>
                </a:cubicBezTo>
                <a:cubicBezTo>
                  <a:pt x="52283" y="313866"/>
                  <a:pt x="38653" y="324496"/>
                  <a:pt x="31237" y="338504"/>
                </a:cubicBezTo>
                <a:cubicBezTo>
                  <a:pt x="25379" y="349569"/>
                  <a:pt x="21784" y="361723"/>
                  <a:pt x="18049" y="373674"/>
                </a:cubicBezTo>
                <a:cubicBezTo>
                  <a:pt x="9122" y="402241"/>
                  <a:pt x="8925" y="411162"/>
                  <a:pt x="4860" y="439616"/>
                </a:cubicBezTo>
                <a:cubicBezTo>
                  <a:pt x="502" y="504995"/>
                  <a:pt x="-5186" y="540918"/>
                  <a:pt x="9256" y="611066"/>
                </a:cubicBezTo>
                <a:cubicBezTo>
                  <a:pt x="12560" y="627113"/>
                  <a:pt x="22694" y="641047"/>
                  <a:pt x="31237" y="655027"/>
                </a:cubicBezTo>
                <a:cubicBezTo>
                  <a:pt x="38878" y="667531"/>
                  <a:pt x="49273" y="678149"/>
                  <a:pt x="57614" y="690197"/>
                </a:cubicBezTo>
                <a:cubicBezTo>
                  <a:pt x="62477" y="697222"/>
                  <a:pt x="64189" y="706766"/>
                  <a:pt x="70802" y="712177"/>
                </a:cubicBezTo>
                <a:cubicBezTo>
                  <a:pt x="80946" y="720477"/>
                  <a:pt x="94592" y="723259"/>
                  <a:pt x="105972" y="729762"/>
                </a:cubicBezTo>
                <a:cubicBezTo>
                  <a:pt x="130593" y="743831"/>
                  <a:pt x="136127" y="753362"/>
                  <a:pt x="163122" y="764931"/>
                </a:cubicBezTo>
                <a:cubicBezTo>
                  <a:pt x="172928" y="769133"/>
                  <a:pt x="184183" y="769309"/>
                  <a:pt x="193895" y="773724"/>
                </a:cubicBezTo>
                <a:cubicBezTo>
                  <a:pt x="216573" y="784033"/>
                  <a:pt x="237792" y="797291"/>
                  <a:pt x="259837" y="808893"/>
                </a:cubicBezTo>
                <a:cubicBezTo>
                  <a:pt x="265636" y="811945"/>
                  <a:pt x="271121" y="815885"/>
                  <a:pt x="277422" y="817685"/>
                </a:cubicBezTo>
                <a:cubicBezTo>
                  <a:pt x="287680" y="820616"/>
                  <a:pt x="298238" y="822647"/>
                  <a:pt x="308195" y="826477"/>
                </a:cubicBezTo>
                <a:cubicBezTo>
                  <a:pt x="317370" y="830006"/>
                  <a:pt x="325141" y="836892"/>
                  <a:pt x="334572" y="839666"/>
                </a:cubicBezTo>
                <a:cubicBezTo>
                  <a:pt x="350290" y="844289"/>
                  <a:pt x="366751" y="845870"/>
                  <a:pt x="382929" y="848458"/>
                </a:cubicBezTo>
                <a:cubicBezTo>
                  <a:pt x="403392" y="851732"/>
                  <a:pt x="444475" y="857250"/>
                  <a:pt x="444475" y="857250"/>
                </a:cubicBezTo>
                <a:cubicBezTo>
                  <a:pt x="554379" y="854319"/>
                  <a:pt x="664552" y="856680"/>
                  <a:pt x="774187" y="848458"/>
                </a:cubicBezTo>
                <a:cubicBezTo>
                  <a:pt x="797908" y="846679"/>
                  <a:pt x="797588" y="823772"/>
                  <a:pt x="800564" y="808893"/>
                </a:cubicBezTo>
                <a:cubicBezTo>
                  <a:pt x="771107" y="720525"/>
                  <a:pt x="791772" y="797716"/>
                  <a:pt x="791772" y="628650"/>
                </a:cubicBezTo>
                <a:cubicBezTo>
                  <a:pt x="791772" y="609688"/>
                  <a:pt x="778071" y="572183"/>
                  <a:pt x="774187" y="558312"/>
                </a:cubicBezTo>
                <a:cubicBezTo>
                  <a:pt x="768053" y="536406"/>
                  <a:pt x="762464" y="514351"/>
                  <a:pt x="756602" y="492370"/>
                </a:cubicBezTo>
                <a:cubicBezTo>
                  <a:pt x="756027" y="483751"/>
                  <a:pt x="751189" y="400204"/>
                  <a:pt x="747810" y="382466"/>
                </a:cubicBezTo>
                <a:cubicBezTo>
                  <a:pt x="744684" y="366053"/>
                  <a:pt x="739018" y="350227"/>
                  <a:pt x="734622" y="334108"/>
                </a:cubicBezTo>
                <a:cubicBezTo>
                  <a:pt x="730392" y="253753"/>
                  <a:pt x="738824" y="272900"/>
                  <a:pt x="721433" y="224204"/>
                </a:cubicBezTo>
                <a:cubicBezTo>
                  <a:pt x="710337" y="193135"/>
                  <a:pt x="710684" y="182253"/>
                  <a:pt x="681868" y="162658"/>
                </a:cubicBezTo>
                <a:cubicBezTo>
                  <a:pt x="655264" y="144567"/>
                  <a:pt x="623463" y="134397"/>
                  <a:pt x="598341" y="114300"/>
                </a:cubicBezTo>
                <a:cubicBezTo>
                  <a:pt x="571642" y="92942"/>
                  <a:pt x="585463" y="98992"/>
                  <a:pt x="558775" y="92320"/>
                </a:cubicBezTo>
                <a:cubicBezTo>
                  <a:pt x="545697" y="82510"/>
                  <a:pt x="525480" y="67815"/>
                  <a:pt x="514814" y="57150"/>
                </a:cubicBezTo>
                <a:cubicBezTo>
                  <a:pt x="509633" y="51969"/>
                  <a:pt x="507487" y="43962"/>
                  <a:pt x="501625" y="39566"/>
                </a:cubicBezTo>
                <a:cubicBezTo>
                  <a:pt x="495312" y="34831"/>
                  <a:pt x="486543" y="34606"/>
                  <a:pt x="479645" y="30774"/>
                </a:cubicBezTo>
                <a:cubicBezTo>
                  <a:pt x="473240" y="27216"/>
                  <a:pt x="469063" y="19740"/>
                  <a:pt x="462060" y="17585"/>
                </a:cubicBezTo>
                <a:cubicBezTo>
                  <a:pt x="449377" y="13683"/>
                  <a:pt x="435683" y="14654"/>
                  <a:pt x="422495" y="13189"/>
                </a:cubicBezTo>
                <a:cubicBezTo>
                  <a:pt x="403488" y="8438"/>
                  <a:pt x="415167" y="2198"/>
                  <a:pt x="413702" y="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EF84E9-8399-9B2D-8CF2-EC24C753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670" y="3015429"/>
            <a:ext cx="1846793" cy="220449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F4D0CA-CB79-9754-A9C3-C0E56BA79760}"/>
              </a:ext>
            </a:extLst>
          </p:cNvPr>
          <p:cNvCxnSpPr>
            <a:cxnSpLocks/>
          </p:cNvCxnSpPr>
          <p:nvPr/>
        </p:nvCxnSpPr>
        <p:spPr>
          <a:xfrm>
            <a:off x="8859078" y="2934810"/>
            <a:ext cx="740637" cy="578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73C428-051C-FBBD-F33A-4C908112E645}"/>
              </a:ext>
            </a:extLst>
          </p:cNvPr>
          <p:cNvSpPr txBox="1"/>
          <p:nvPr/>
        </p:nvSpPr>
        <p:spPr>
          <a:xfrm>
            <a:off x="9502643" y="1490263"/>
            <a:ext cx="15981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Cluster arises from:</a:t>
            </a:r>
          </a:p>
          <a:p>
            <a:r>
              <a:rPr lang="en-US" sz="1400" dirty="0"/>
              <a:t>5P9K (BTK)</a:t>
            </a:r>
          </a:p>
          <a:p>
            <a:r>
              <a:rPr lang="en-US" sz="1400" dirty="0"/>
              <a:t>8VHC (IDH1)</a:t>
            </a:r>
          </a:p>
          <a:p>
            <a:r>
              <a:rPr lang="en-US" sz="1400" dirty="0"/>
              <a:t>4JA8 (IDH2)</a:t>
            </a:r>
          </a:p>
          <a:p>
            <a:r>
              <a:rPr lang="en-US" sz="1400" dirty="0"/>
              <a:t>5I95 * 3 (IDH2)</a:t>
            </a:r>
          </a:p>
          <a:p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3B9DF9-78FB-3F5A-A2DE-8FBE3793F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378" y="5355354"/>
            <a:ext cx="7787710" cy="14038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614B5E-7E77-00F0-D361-3FF54A4A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1" y="396298"/>
            <a:ext cx="3331746" cy="30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33804"/>
      </p:ext>
    </p:extLst>
  </p:cSld>
  <p:clrMapOvr>
    <a:masterClrMapping/>
  </p:clrMapOvr>
</p:sld>
</file>

<file path=ppt/theme/theme1.xml><?xml version="1.0" encoding="utf-8"?>
<a:theme xmlns:a="http://schemas.openxmlformats.org/drawingml/2006/main" name="ConsultingBiochemi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CB_oneslide_2019.pptx" id="{13D958F3-E18E-49ED-8F79-3B38ED50BD92}" vid="{E658BF3B-6466-4A5D-BFC3-7E9B7370C495}"/>
    </a:ext>
  </a:extLst>
</a:theme>
</file>

<file path=ppt/theme/theme2.xml><?xml version="1.0" encoding="utf-8"?>
<a:theme xmlns:a="http://schemas.openxmlformats.org/drawingml/2006/main" name="Non_Agios">
  <a:themeElements>
    <a:clrScheme name="Custom 9">
      <a:dk1>
        <a:srgbClr val="0B3D5B"/>
      </a:dk1>
      <a:lt1>
        <a:srgbClr val="FFFFFF"/>
      </a:lt1>
      <a:dk2>
        <a:srgbClr val="0B3D5B"/>
      </a:dk2>
      <a:lt2>
        <a:srgbClr val="7EA6BB"/>
      </a:lt2>
      <a:accent1>
        <a:srgbClr val="4B84A1"/>
      </a:accent1>
      <a:accent2>
        <a:srgbClr val="515355"/>
      </a:accent2>
      <a:accent3>
        <a:srgbClr val="EF4123"/>
      </a:accent3>
      <a:accent4>
        <a:srgbClr val="0B3D5B"/>
      </a:accent4>
      <a:accent5>
        <a:srgbClr val="8FB5C6"/>
      </a:accent5>
      <a:accent6>
        <a:srgbClr val="FEE334"/>
      </a:accent6>
      <a:hlink>
        <a:srgbClr val="EF4123"/>
      </a:hlink>
      <a:folHlink>
        <a:srgbClr val="4B84A1"/>
      </a:folHlink>
    </a:clrScheme>
    <a:fontScheme name="Agios Content Pag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gios Content Pa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ios Content Pag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ios Content Pag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ios Content Pag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ios Content Pag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gios Content Pag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ios Content Pag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ios Content Pag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ios Content Pag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ios Content Pag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ios Content Pag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gios Content Pag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CB_oneslide_2019.pptx" id="{13D958F3-E18E-49ED-8F79-3B38ED50BD92}" vid="{725C7739-8E71-4450-A0EC-59C901C225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TCB_pptformat</Template>
  <TotalTime>1293</TotalTime>
  <Words>1383</Words>
  <Application>Microsoft Macintosh PowerPoint</Application>
  <PresentationFormat>Widescreen</PresentationFormat>
  <Paragraphs>195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ＭＳ Ｐゴシック</vt:lpstr>
      <vt:lpstr>Aparajita</vt:lpstr>
      <vt:lpstr>Arial</vt:lpstr>
      <vt:lpstr>Calibri</vt:lpstr>
      <vt:lpstr>Lucida Grande</vt:lpstr>
      <vt:lpstr>Times New Roman</vt:lpstr>
      <vt:lpstr>WingDings</vt:lpstr>
      <vt:lpstr>ConsultingBiochemist</vt:lpstr>
      <vt:lpstr>Non_Agios</vt:lpstr>
      <vt:lpstr>Using RDKIT in an ML-Workflow to Identify Small Molecule Binding Sites Across the Human (or any) Proteome</vt:lpstr>
      <vt:lpstr>My Team</vt:lpstr>
      <vt:lpstr>Realizing Potential in the Potentially Useful</vt:lpstr>
      <vt:lpstr>Structures are the Starting Point – Interactions Are the Goal</vt:lpstr>
      <vt:lpstr>“ML-PEPPER”</vt:lpstr>
      <vt:lpstr>Proteins, Pockets, PH4s</vt:lpstr>
      <vt:lpstr>PowerPoint Presentation</vt:lpstr>
      <vt:lpstr>t-SNE Clustering is Highly Dependent on “Perplexity”</vt:lpstr>
      <vt:lpstr>Baby Steps: Clustering a Small Curated List of Proteins</vt:lpstr>
      <vt:lpstr>Objective Grouping is Critical:  A “Trust But Verify” Analysis</vt:lpstr>
      <vt:lpstr>Detailed View of Silhouette Analysis With Automated Grouping</vt:lpstr>
      <vt:lpstr>Clustering of 10% of the Human Proteome Represented as PH4s</vt:lpstr>
      <vt:lpstr>So far…..</vt:lpstr>
      <vt:lpstr>Gygi Electrophile Dataset</vt:lpstr>
      <vt:lpstr>Validating ML-PEPPER with the Gygi Electophile Dataset </vt:lpstr>
      <vt:lpstr>Using PH4 to Scan a Set of Chemicals</vt:lpstr>
      <vt:lpstr>RDKIT (and AI) Made This Step Easy!</vt:lpstr>
      <vt:lpstr>PowerPoint Presentation</vt:lpstr>
      <vt:lpstr>PowerPoint Presentation</vt:lpstr>
      <vt:lpstr>PowerPoint Presentation</vt:lpstr>
      <vt:lpstr>Comparing the ML-PEPPER Predictions to the Gygi Dataset</vt:lpstr>
      <vt:lpstr>PowerPoint Presentation</vt:lpstr>
      <vt:lpstr>PowerPoint Presentation</vt:lpstr>
      <vt:lpstr>PowerPoint Presentation</vt:lpstr>
      <vt:lpstr>Conclusions</vt:lpstr>
      <vt:lpstr>Backup</vt:lpstr>
      <vt:lpstr>Cross Referencing to Exptl DataSet Is Possible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Byron DeLaBarre</dc:creator>
  <cp:lastModifiedBy>Prael, Francis</cp:lastModifiedBy>
  <cp:revision>24</cp:revision>
  <dcterms:created xsi:type="dcterms:W3CDTF">2025-04-03T20:45:15Z</dcterms:created>
  <dcterms:modified xsi:type="dcterms:W3CDTF">2025-04-10T11:15:43Z</dcterms:modified>
</cp:coreProperties>
</file>